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</p:sldIdLst>
  <p:sldSz cx="9144000" cy="6858000" type="screen4x3"/>
  <p:notesSz cx="6858000" cy="9144000"/>
  <p:embeddedFontLst>
    <p:embeddedFont>
      <p:font typeface="Caveat" pitchFamily="2" charset="0"/>
      <p:regular r:id="rId68"/>
      <p:bold r:id="rId6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3" roundtripDataSignature="AMtx7mj81FC73mmnFu94/m4c+PLDBdKlI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16" d="100"/>
          <a:sy n="116" d="100"/>
        </p:scale>
        <p:origin x="1616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2.fntdata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0" name="Google Shape;750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1" name="Google Shape;781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8" name="Google Shape;878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0" name="Google Shape;890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7" name="Google Shape;917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2" name="Google Shape;932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8" name="Google Shape;948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p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" name="Google Shape;965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p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3" name="Google Shape;983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4pPr>
            <a:lvl5pPr marL="2286000" lvl="4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marL="3200400" lvl="6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6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76"/>
          <p:cNvSpPr txBox="1">
            <a:spLocks noGrp="1"/>
          </p:cNvSpPr>
          <p:nvPr>
            <p:ph type="body" idx="1"/>
          </p:nvPr>
        </p:nvSpPr>
        <p:spPr>
          <a:xfrm rot="5400000">
            <a:off x="2366169" y="-189706"/>
            <a:ext cx="44116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4pPr>
            <a:lvl5pPr marL="2286000" lvl="4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marL="3200400" lvl="6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142" name="Google Shape;142;p76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7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76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7"/>
          <p:cNvSpPr txBox="1">
            <a:spLocks noGrp="1"/>
          </p:cNvSpPr>
          <p:nvPr>
            <p:ph type="title"/>
          </p:nvPr>
        </p:nvSpPr>
        <p:spPr>
          <a:xfrm rot="5400000">
            <a:off x="4653757" y="2097882"/>
            <a:ext cx="6008687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77"/>
          <p:cNvSpPr txBox="1">
            <a:spLocks noGrp="1"/>
          </p:cNvSpPr>
          <p:nvPr>
            <p:ph type="body" idx="1"/>
          </p:nvPr>
        </p:nvSpPr>
        <p:spPr>
          <a:xfrm rot="5400000">
            <a:off x="462756" y="116681"/>
            <a:ext cx="6008687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4pPr>
            <a:lvl5pPr marL="2286000" lvl="4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marL="3200400" lvl="6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148" name="Google Shape;148;p77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7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7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Google Shape;55;p68"/>
          <p:cNvCxnSpPr/>
          <p:nvPr/>
        </p:nvCxnSpPr>
        <p:spPr>
          <a:xfrm>
            <a:off x="7315200" y="1066800"/>
            <a:ext cx="0" cy="4495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56" name="Google Shape;56;p68"/>
          <p:cNvGrpSpPr/>
          <p:nvPr/>
        </p:nvGrpSpPr>
        <p:grpSpPr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57" name="Google Shape;57;p68"/>
            <p:cNvSpPr/>
            <p:nvPr/>
          </p:nvSpPr>
          <p:spPr>
            <a:xfrm>
              <a:off x="4704" y="1885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68"/>
            <p:cNvSpPr/>
            <p:nvPr/>
          </p:nvSpPr>
          <p:spPr>
            <a:xfrm>
              <a:off x="4883" y="1885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68"/>
            <p:cNvSpPr/>
            <p:nvPr/>
          </p:nvSpPr>
          <p:spPr>
            <a:xfrm>
              <a:off x="5062" y="1885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68"/>
            <p:cNvSpPr/>
            <p:nvPr/>
          </p:nvSpPr>
          <p:spPr>
            <a:xfrm>
              <a:off x="4704" y="2064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68"/>
            <p:cNvSpPr/>
            <p:nvPr/>
          </p:nvSpPr>
          <p:spPr>
            <a:xfrm>
              <a:off x="4883" y="2064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68"/>
            <p:cNvSpPr/>
            <p:nvPr/>
          </p:nvSpPr>
          <p:spPr>
            <a:xfrm>
              <a:off x="5062" y="2064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68"/>
            <p:cNvSpPr/>
            <p:nvPr/>
          </p:nvSpPr>
          <p:spPr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68"/>
            <p:cNvSpPr/>
            <p:nvPr/>
          </p:nvSpPr>
          <p:spPr>
            <a:xfrm>
              <a:off x="4704" y="2243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68"/>
            <p:cNvSpPr/>
            <p:nvPr/>
          </p:nvSpPr>
          <p:spPr>
            <a:xfrm>
              <a:off x="4883" y="2243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68"/>
            <p:cNvSpPr/>
            <p:nvPr/>
          </p:nvSpPr>
          <p:spPr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68"/>
            <p:cNvSpPr/>
            <p:nvPr/>
          </p:nvSpPr>
          <p:spPr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68"/>
            <p:cNvSpPr/>
            <p:nvPr/>
          </p:nvSpPr>
          <p:spPr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68"/>
            <p:cNvSpPr/>
            <p:nvPr/>
          </p:nvSpPr>
          <p:spPr>
            <a:xfrm>
              <a:off x="4704" y="2421"/>
              <a:ext cx="127" cy="128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68"/>
            <p:cNvSpPr/>
            <p:nvPr/>
          </p:nvSpPr>
          <p:spPr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68"/>
            <p:cNvSpPr/>
            <p:nvPr/>
          </p:nvSpPr>
          <p:spPr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68"/>
            <p:cNvSpPr/>
            <p:nvPr/>
          </p:nvSpPr>
          <p:spPr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68"/>
            <p:cNvSpPr/>
            <p:nvPr/>
          </p:nvSpPr>
          <p:spPr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68"/>
            <p:cNvSpPr/>
            <p:nvPr/>
          </p:nvSpPr>
          <p:spPr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68"/>
            <p:cNvSpPr/>
            <p:nvPr/>
          </p:nvSpPr>
          <p:spPr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68"/>
            <p:cNvSpPr/>
            <p:nvPr/>
          </p:nvSpPr>
          <p:spPr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68"/>
            <p:cNvSpPr/>
            <p:nvPr/>
          </p:nvSpPr>
          <p:spPr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68"/>
            <p:cNvSpPr/>
            <p:nvPr/>
          </p:nvSpPr>
          <p:spPr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68"/>
            <p:cNvSpPr/>
            <p:nvPr/>
          </p:nvSpPr>
          <p:spPr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68"/>
            <p:cNvSpPr/>
            <p:nvPr/>
          </p:nvSpPr>
          <p:spPr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68"/>
            <p:cNvSpPr/>
            <p:nvPr/>
          </p:nvSpPr>
          <p:spPr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68"/>
            <p:cNvSpPr/>
            <p:nvPr/>
          </p:nvSpPr>
          <p:spPr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68"/>
            <p:cNvSpPr/>
            <p:nvPr/>
          </p:nvSpPr>
          <p:spPr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68"/>
            <p:cNvSpPr/>
            <p:nvPr/>
          </p:nvSpPr>
          <p:spPr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68"/>
            <p:cNvSpPr/>
            <p:nvPr/>
          </p:nvSpPr>
          <p:spPr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68"/>
            <p:cNvSpPr/>
            <p:nvPr/>
          </p:nvSpPr>
          <p:spPr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68"/>
            <p:cNvSpPr/>
            <p:nvPr/>
          </p:nvSpPr>
          <p:spPr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88" name="Google Shape;88;p68"/>
          <p:cNvCxnSpPr/>
          <p:nvPr/>
        </p:nvCxnSpPr>
        <p:spPr>
          <a:xfrm>
            <a:off x="304800" y="2819400"/>
            <a:ext cx="8229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" name="Google Shape;89;p68"/>
          <p:cNvSpPr txBox="1">
            <a:spLocks noGrp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68"/>
          <p:cNvSpPr txBox="1">
            <a:spLocks noGrp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640"/>
              </a:spcBef>
              <a:spcAft>
                <a:spcPts val="0"/>
              </a:spcAft>
              <a:buSzPts val="2240"/>
              <a:buFont typeface="Noto Sans Symbols"/>
              <a:buNone/>
              <a:defRPr sz="3200"/>
            </a:lvl1pPr>
            <a:lvl2pPr lvl="1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91" name="Google Shape;91;p68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6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68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6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050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9pPr>
          </a:lstStyle>
          <a:p>
            <a:endParaRPr/>
          </a:p>
        </p:txBody>
      </p:sp>
      <p:sp>
        <p:nvSpPr>
          <p:cNvPr id="97" name="Google Shape;97;p69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6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9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70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70"/>
          <p:cNvSpPr txBox="1">
            <a:spLocks noGrp="1"/>
          </p:cNvSpPr>
          <p:nvPr>
            <p:ph type="body" idx="1"/>
          </p:nvPr>
        </p:nvSpPr>
        <p:spPr>
          <a:xfrm>
            <a:off x="457200" y="1719263"/>
            <a:ext cx="4038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3060" algn="l">
              <a:spcBef>
                <a:spcPts val="560"/>
              </a:spcBef>
              <a:spcAft>
                <a:spcPts val="0"/>
              </a:spcAft>
              <a:buSzPts val="1960"/>
              <a:buChar char="●"/>
              <a:defRPr sz="2800"/>
            </a:lvl1pPr>
            <a:lvl2pPr marL="914400" lvl="1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2pPr>
            <a:lvl3pPr marL="1371600" lvl="2" indent="-3175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 sz="1800"/>
            </a:lvl4pPr>
            <a:lvl5pPr marL="2286000" lvl="4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5pPr>
            <a:lvl6pPr marL="2743200" lvl="5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6pPr>
            <a:lvl7pPr marL="3200400" lvl="6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9pPr>
          </a:lstStyle>
          <a:p>
            <a:endParaRPr/>
          </a:p>
        </p:txBody>
      </p:sp>
      <p:sp>
        <p:nvSpPr>
          <p:cNvPr id="103" name="Google Shape;103;p70"/>
          <p:cNvSpPr txBox="1">
            <a:spLocks noGrp="1"/>
          </p:cNvSpPr>
          <p:nvPr>
            <p:ph type="body" idx="2"/>
          </p:nvPr>
        </p:nvSpPr>
        <p:spPr>
          <a:xfrm>
            <a:off x="4648200" y="1719263"/>
            <a:ext cx="4038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3060" algn="l">
              <a:spcBef>
                <a:spcPts val="560"/>
              </a:spcBef>
              <a:spcAft>
                <a:spcPts val="0"/>
              </a:spcAft>
              <a:buSzPts val="1960"/>
              <a:buChar char="●"/>
              <a:defRPr sz="2800"/>
            </a:lvl1pPr>
            <a:lvl2pPr marL="914400" lvl="1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2pPr>
            <a:lvl3pPr marL="1371600" lvl="2" indent="-3175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 sz="1800"/>
            </a:lvl4pPr>
            <a:lvl5pPr marL="2286000" lvl="4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5pPr>
            <a:lvl6pPr marL="2743200" lvl="5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6pPr>
            <a:lvl7pPr marL="3200400" lvl="6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9pPr>
          </a:lstStyle>
          <a:p>
            <a:endParaRPr/>
          </a:p>
        </p:txBody>
      </p:sp>
      <p:sp>
        <p:nvSpPr>
          <p:cNvPr id="104" name="Google Shape;104;p70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7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70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7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68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10" name="Google Shape;110;p7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1pPr>
            <a:lvl2pPr marL="914400" lvl="1" indent="-3175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 sz="1800"/>
            </a:lvl3pPr>
            <a:lvl4pPr marL="1828800" lvl="3" indent="-304800" algn="l">
              <a:spcBef>
                <a:spcPts val="320"/>
              </a:spcBef>
              <a:spcAft>
                <a:spcPts val="0"/>
              </a:spcAft>
              <a:buSzPts val="1200"/>
              <a:buChar char="▪"/>
              <a:defRPr sz="1600"/>
            </a:lvl4pPr>
            <a:lvl5pPr marL="2286000" lvl="4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5pPr>
            <a:lvl6pPr marL="2743200" lvl="5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6pPr>
            <a:lvl7pPr marL="3200400" lvl="6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7pPr>
            <a:lvl8pPr marL="3657600" lvl="7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8pPr>
            <a:lvl9pPr marL="4114800" lvl="8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9pPr>
          </a:lstStyle>
          <a:p>
            <a:endParaRPr/>
          </a:p>
        </p:txBody>
      </p:sp>
      <p:sp>
        <p:nvSpPr>
          <p:cNvPr id="111" name="Google Shape;111;p7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68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12" name="Google Shape;112;p7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1pPr>
            <a:lvl2pPr marL="914400" lvl="1" indent="-3175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 sz="1800"/>
            </a:lvl3pPr>
            <a:lvl4pPr marL="1828800" lvl="3" indent="-304800" algn="l">
              <a:spcBef>
                <a:spcPts val="320"/>
              </a:spcBef>
              <a:spcAft>
                <a:spcPts val="0"/>
              </a:spcAft>
              <a:buSzPts val="1200"/>
              <a:buChar char="▪"/>
              <a:defRPr sz="1600"/>
            </a:lvl4pPr>
            <a:lvl5pPr marL="2286000" lvl="4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5pPr>
            <a:lvl6pPr marL="2743200" lvl="5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6pPr>
            <a:lvl7pPr marL="3200400" lvl="6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7pPr>
            <a:lvl8pPr marL="3657600" lvl="7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8pPr>
            <a:lvl9pPr marL="4114800" lvl="8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9pPr>
          </a:lstStyle>
          <a:p>
            <a:endParaRPr/>
          </a:p>
        </p:txBody>
      </p:sp>
      <p:sp>
        <p:nvSpPr>
          <p:cNvPr id="113" name="Google Shape;113;p71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7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7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2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72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7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7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3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7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7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7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70840" algn="l">
              <a:spcBef>
                <a:spcPts val="640"/>
              </a:spcBef>
              <a:spcAft>
                <a:spcPts val="0"/>
              </a:spcAft>
              <a:buSzPts val="2240"/>
              <a:buChar char="●"/>
              <a:defRPr sz="3200"/>
            </a:lvl1pPr>
            <a:lvl2pPr marL="914400" lvl="1" indent="-353060" algn="l">
              <a:spcBef>
                <a:spcPts val="560"/>
              </a:spcBef>
              <a:spcAft>
                <a:spcPts val="0"/>
              </a:spcAft>
              <a:buSzPts val="1960"/>
              <a:buChar char="●"/>
              <a:defRPr sz="2800"/>
            </a:lvl2pPr>
            <a:lvl3pPr marL="1371600" lvl="2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3pPr>
            <a:lvl4pPr marL="1828800" lvl="3" indent="-323850" algn="l">
              <a:spcBef>
                <a:spcPts val="400"/>
              </a:spcBef>
              <a:spcAft>
                <a:spcPts val="0"/>
              </a:spcAft>
              <a:buSzPts val="1500"/>
              <a:buChar char="▪"/>
              <a:defRPr sz="2000"/>
            </a:lvl4pPr>
            <a:lvl5pPr marL="2286000" lvl="4" indent="-3302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5pPr>
            <a:lvl6pPr marL="2743200" lvl="5" indent="-3302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6pPr>
            <a:lvl7pPr marL="3200400" lvl="6" indent="-3302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7pPr>
            <a:lvl8pPr marL="3657600" lvl="7" indent="-3302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8pPr>
            <a:lvl9pPr marL="4114800" lvl="8" indent="-3302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9pPr>
          </a:lstStyle>
          <a:p>
            <a:endParaRPr/>
          </a:p>
        </p:txBody>
      </p:sp>
      <p:sp>
        <p:nvSpPr>
          <p:cNvPr id="128" name="Google Shape;128;p7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7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675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29" name="Google Shape;129;p74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7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74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7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35" name="Google Shape;135;p7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7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675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36" name="Google Shape;136;p75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7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75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66"/>
          <p:cNvCxnSpPr/>
          <p:nvPr/>
        </p:nvCxnSpPr>
        <p:spPr>
          <a:xfrm>
            <a:off x="7962900" y="152400"/>
            <a:ext cx="0" cy="1524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Google Shape;11;p66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66"/>
          <p:cNvSpPr txBox="1">
            <a:spLocks noGrp="1"/>
          </p:cNvSpPr>
          <p:nvPr>
            <p:ph type="body" idx="1"/>
          </p:nvPr>
        </p:nvSpPr>
        <p:spPr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4170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820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835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Char char="●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6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66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grpSp>
        <p:nvGrpSpPr>
          <p:cNvPr id="16" name="Google Shape;16;p66"/>
          <p:cNvGrpSpPr/>
          <p:nvPr/>
        </p:nvGrpSpPr>
        <p:grpSpPr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7" name="Google Shape;17;p66"/>
            <p:cNvSpPr/>
            <p:nvPr/>
          </p:nvSpPr>
          <p:spPr>
            <a:xfrm>
              <a:off x="5136" y="960"/>
              <a:ext cx="80" cy="8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66"/>
            <p:cNvSpPr/>
            <p:nvPr/>
          </p:nvSpPr>
          <p:spPr>
            <a:xfrm>
              <a:off x="5248" y="960"/>
              <a:ext cx="79" cy="8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66"/>
            <p:cNvSpPr/>
            <p:nvPr/>
          </p:nvSpPr>
          <p:spPr>
            <a:xfrm>
              <a:off x="5360" y="960"/>
              <a:ext cx="79" cy="8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66"/>
            <p:cNvSpPr/>
            <p:nvPr/>
          </p:nvSpPr>
          <p:spPr>
            <a:xfrm>
              <a:off x="5136" y="1072"/>
              <a:ext cx="80" cy="79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66"/>
            <p:cNvSpPr/>
            <p:nvPr/>
          </p:nvSpPr>
          <p:spPr>
            <a:xfrm>
              <a:off x="5248" y="1072"/>
              <a:ext cx="79" cy="79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66"/>
            <p:cNvSpPr/>
            <p:nvPr/>
          </p:nvSpPr>
          <p:spPr>
            <a:xfrm>
              <a:off x="5360" y="1072"/>
              <a:ext cx="79" cy="79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66"/>
            <p:cNvSpPr/>
            <p:nvPr/>
          </p:nvSpPr>
          <p:spPr>
            <a:xfrm>
              <a:off x="5472" y="1072"/>
              <a:ext cx="79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66"/>
            <p:cNvSpPr/>
            <p:nvPr/>
          </p:nvSpPr>
          <p:spPr>
            <a:xfrm>
              <a:off x="5136" y="1184"/>
              <a:ext cx="80" cy="79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66"/>
            <p:cNvSpPr/>
            <p:nvPr/>
          </p:nvSpPr>
          <p:spPr>
            <a:xfrm>
              <a:off x="5248" y="1184"/>
              <a:ext cx="79" cy="79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66"/>
            <p:cNvSpPr/>
            <p:nvPr/>
          </p:nvSpPr>
          <p:spPr>
            <a:xfrm>
              <a:off x="5360" y="1184"/>
              <a:ext cx="79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66"/>
            <p:cNvSpPr/>
            <p:nvPr/>
          </p:nvSpPr>
          <p:spPr>
            <a:xfrm>
              <a:off x="5472" y="1184"/>
              <a:ext cx="79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66"/>
            <p:cNvSpPr/>
            <p:nvPr/>
          </p:nvSpPr>
          <p:spPr>
            <a:xfrm>
              <a:off x="5584" y="1184"/>
              <a:ext cx="80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66"/>
            <p:cNvSpPr/>
            <p:nvPr/>
          </p:nvSpPr>
          <p:spPr>
            <a:xfrm>
              <a:off x="5136" y="1296"/>
              <a:ext cx="80" cy="8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66"/>
            <p:cNvSpPr/>
            <p:nvPr/>
          </p:nvSpPr>
          <p:spPr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66"/>
            <p:cNvSpPr/>
            <p:nvPr/>
          </p:nvSpPr>
          <p:spPr>
            <a:xfrm>
              <a:off x="5360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66"/>
            <p:cNvSpPr/>
            <p:nvPr/>
          </p:nvSpPr>
          <p:spPr>
            <a:xfrm>
              <a:off x="5472" y="1296"/>
              <a:ext cx="79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66"/>
            <p:cNvSpPr/>
            <p:nvPr/>
          </p:nvSpPr>
          <p:spPr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66"/>
            <p:cNvSpPr/>
            <p:nvPr/>
          </p:nvSpPr>
          <p:spPr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66"/>
            <p:cNvSpPr/>
            <p:nvPr/>
          </p:nvSpPr>
          <p:spPr>
            <a:xfrm>
              <a:off x="5360" y="1408"/>
              <a:ext cx="79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66"/>
            <p:cNvSpPr/>
            <p:nvPr/>
          </p:nvSpPr>
          <p:spPr>
            <a:xfrm>
              <a:off x="5472" y="1408"/>
              <a:ext cx="79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66"/>
            <p:cNvSpPr/>
            <p:nvPr/>
          </p:nvSpPr>
          <p:spPr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66"/>
            <p:cNvSpPr/>
            <p:nvPr/>
          </p:nvSpPr>
          <p:spPr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66"/>
            <p:cNvSpPr/>
            <p:nvPr/>
          </p:nvSpPr>
          <p:spPr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66"/>
            <p:cNvSpPr/>
            <p:nvPr/>
          </p:nvSpPr>
          <p:spPr>
            <a:xfrm>
              <a:off x="5360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66"/>
            <p:cNvSpPr/>
            <p:nvPr/>
          </p:nvSpPr>
          <p:spPr>
            <a:xfrm>
              <a:off x="5472" y="1520"/>
              <a:ext cx="79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66"/>
            <p:cNvSpPr/>
            <p:nvPr/>
          </p:nvSpPr>
          <p:spPr>
            <a:xfrm>
              <a:off x="5136" y="1632"/>
              <a:ext cx="80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66"/>
            <p:cNvSpPr/>
            <p:nvPr/>
          </p:nvSpPr>
          <p:spPr>
            <a:xfrm>
              <a:off x="5248" y="1632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66"/>
            <p:cNvSpPr/>
            <p:nvPr/>
          </p:nvSpPr>
          <p:spPr>
            <a:xfrm>
              <a:off x="5360" y="1632"/>
              <a:ext cx="79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66"/>
            <p:cNvSpPr/>
            <p:nvPr/>
          </p:nvSpPr>
          <p:spPr>
            <a:xfrm>
              <a:off x="5472" y="1632"/>
              <a:ext cx="79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66"/>
            <p:cNvSpPr/>
            <p:nvPr/>
          </p:nvSpPr>
          <p:spPr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66"/>
            <p:cNvSpPr/>
            <p:nvPr/>
          </p:nvSpPr>
          <p:spPr>
            <a:xfrm>
              <a:off x="5472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neovaskuläre Membranen (CNV)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und andere Erkrankungen</a:t>
            </a:r>
            <a:endParaRPr dirty="0"/>
          </a:p>
        </p:txBody>
      </p:sp>
      <p:sp>
        <p:nvSpPr>
          <p:cNvPr id="157" name="Google Shape;157;p1"/>
          <p:cNvSpPr txBox="1"/>
          <p:nvPr/>
        </p:nvSpPr>
        <p:spPr>
          <a:xfrm>
            <a:off x="2130425" y="326999"/>
            <a:ext cx="5108575" cy="333425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  <p:sp>
        <p:nvSpPr>
          <p:cNvPr id="158" name="Google Shape;158;p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"/>
          <p:cNvSpPr/>
          <p:nvPr/>
        </p:nvSpPr>
        <p:spPr>
          <a:xfrm>
            <a:off x="4343400" y="1795129"/>
            <a:ext cx="4191000" cy="414671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de-DE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 Begriffe (und ihre Abkürzungen)</a:t>
            </a:r>
            <a:endParaRPr/>
          </a:p>
        </p:txBody>
      </p:sp>
      <p:sp>
        <p:nvSpPr>
          <p:cNvPr id="160" name="Google Shape;160;p1"/>
          <p:cNvSpPr/>
          <p:nvPr/>
        </p:nvSpPr>
        <p:spPr>
          <a:xfrm>
            <a:off x="838201" y="2209800"/>
            <a:ext cx="990600" cy="414670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de-DE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(Fortsetzung)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0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0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0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0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0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270" name="Google Shape;270;p10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10"/>
          <p:cNvSpPr txBox="1"/>
          <p:nvPr/>
        </p:nvSpPr>
        <p:spPr>
          <a:xfrm>
            <a:off x="476250" y="3268912"/>
            <a:ext cx="8286750" cy="325730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Argon (</a:t>
            </a:r>
            <a:r>
              <a:rPr lang="de-DE" sz="1400" b="1" i="0" u="none" strike="noStrike" cap="none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blaugrün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 und Krypton (</a:t>
            </a:r>
            <a:r>
              <a:rPr lang="de-DE" sz="1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rot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1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Prozentualer Anteil der Augen, bei denen ein schwerer Sehverlust gegenüber dem Ausgangswert auftrat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--Läsionslokalisation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– der spezifischen Grunderkrankung, die für das Auftreten der CNV verantwortlich war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– Ob es sich um eine neue oder eine rezidivierende Läsion handelte</a:t>
            </a:r>
            <a:endParaRPr dirty="0"/>
          </a:p>
        </p:txBody>
      </p:sp>
      <p:sp>
        <p:nvSpPr>
          <p:cNvPr id="272" name="Google Shape;272;p10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10"/>
          <p:cNvSpPr txBox="1"/>
          <p:nvPr/>
        </p:nvSpPr>
        <p:spPr>
          <a:xfrm>
            <a:off x="428624" y="5108575"/>
            <a:ext cx="4829175" cy="764312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0" i="1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Hat die MPS eine Modalität als der anderen überlegen befunden?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Nein</a:t>
            </a:r>
            <a:endParaRPr/>
          </a:p>
        </p:txBody>
      </p:sp>
      <p:sp>
        <p:nvSpPr>
          <p:cNvPr id="274" name="Google Shape;274;p10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1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11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1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1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11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284" name="Google Shape;284;p1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1"/>
          <p:cNvSpPr txBox="1"/>
          <p:nvPr/>
        </p:nvSpPr>
        <p:spPr>
          <a:xfrm>
            <a:off x="476250" y="3256212"/>
            <a:ext cx="8286750" cy="325730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Argon (</a:t>
            </a:r>
            <a:r>
              <a:rPr lang="de-DE" sz="1400" b="1" i="0" u="none" strike="noStrike" cap="none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blaugrün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 und Krypton (</a:t>
            </a:r>
            <a:r>
              <a:rPr lang="de-DE" sz="1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rot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sz="1400" b="0" i="1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Prozentualer Anteil der Augen, bei denen ein schwerer Sehverlust gegenüber dem Ausgangswert auftrat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--Läsionslokalisation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– der spezifischen Grunderkrankung, die für das Auftreten der CNV verantwortlich war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– Ob es sich um eine neue oder eine rezidivierende Läsion handelte</a:t>
            </a:r>
            <a:endParaRPr dirty="0"/>
          </a:p>
        </p:txBody>
      </p:sp>
      <p:sp>
        <p:nvSpPr>
          <p:cNvPr id="286" name="Google Shape;286;p11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11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2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2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12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12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12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297" name="Google Shape;297;p1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12"/>
          <p:cNvSpPr txBox="1"/>
          <p:nvPr/>
        </p:nvSpPr>
        <p:spPr>
          <a:xfrm>
            <a:off x="476250" y="3200400"/>
            <a:ext cx="8286750" cy="347274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Argon (</a:t>
            </a:r>
            <a:r>
              <a:rPr lang="de-DE" sz="1400" b="1" i="0" u="none" strike="noStrike" cap="none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blaugrün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 und Krypton (</a:t>
            </a:r>
            <a:r>
              <a:rPr lang="de-DE" sz="1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rot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Prozentualer Anteil der Augen, bei denen gegenüber dem Ausgangswert ein schwerer Sehverlust (SVL) auftrat</a:t>
            </a:r>
            <a:endParaRPr sz="1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--Läsionslokalisation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– der spezifischen Grunderkrankung, die für das Auftreten der CNV verantwortlich war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– Ob es sich um eine neue oder eine rezidivierende Läsion handelte</a:t>
            </a:r>
            <a:endParaRPr dirty="0"/>
          </a:p>
        </p:txBody>
      </p:sp>
      <p:sp>
        <p:nvSpPr>
          <p:cNvPr id="299" name="Google Shape;299;p12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2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3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13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13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13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13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310" name="Google Shape;310;p1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13"/>
          <p:cNvSpPr txBox="1"/>
          <p:nvPr/>
        </p:nvSpPr>
        <p:spPr>
          <a:xfrm>
            <a:off x="476250" y="3187700"/>
            <a:ext cx="8286750" cy="325730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Argon (</a:t>
            </a:r>
            <a:r>
              <a:rPr lang="de-DE" sz="1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blaugrün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) und Krypton (</a:t>
            </a:r>
            <a:r>
              <a:rPr lang="de-DE" sz="1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rot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Prozentsatz der Augen, bei denen gegenüber dem Ausgangswert ein schwerer Sehverlust (SVL) auftrat</a:t>
            </a:r>
            <a:endParaRPr sz="1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--Läsionslokalisation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– der spezifischen Grunderkrankung, die für das Auftreten der CNV verantwortlich war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– Ob es sich um eine neue oder eine rezidivierende Läsion handelte</a:t>
            </a:r>
            <a:endParaRPr dirty="0"/>
          </a:p>
        </p:txBody>
      </p:sp>
      <p:sp>
        <p:nvSpPr>
          <p:cNvPr id="312" name="Google Shape;312;p13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13"/>
          <p:cNvSpPr txBox="1"/>
          <p:nvPr/>
        </p:nvSpPr>
        <p:spPr>
          <a:xfrm>
            <a:off x="476250" y="5258177"/>
            <a:ext cx="4210050" cy="764312"/>
          </a:xfrm>
          <a:prstGeom prst="rect">
            <a:avLst/>
          </a:prstGeom>
          <a:solidFill>
            <a:srgbClr val="F3F3DC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0" i="1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Wie wurde SVL in der MPS definiert?</a:t>
            </a:r>
            <a:endParaRPr sz="1600" b="0" i="1" u="none" strike="noStrike" cap="none">
              <a:solidFill>
                <a:srgbClr val="F3F3D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0" i="0" u="none" strike="noStrike" cap="none">
                <a:solidFill>
                  <a:srgbClr val="F3F3DC"/>
                </a:solidFill>
                <a:latin typeface="Arial"/>
                <a:ea typeface="Arial"/>
                <a:cs typeface="Arial"/>
                <a:sym typeface="Arial"/>
              </a:rPr>
              <a:t>Als ein Verlust von 6 oder mehr Zeilen gegenüber dem Ausgangsbefund</a:t>
            </a:r>
            <a:endParaRPr/>
          </a:p>
        </p:txBody>
      </p:sp>
      <p:sp>
        <p:nvSpPr>
          <p:cNvPr id="314" name="Google Shape;314;p13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4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14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14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14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14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324" name="Google Shape;324;p14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4"/>
          <p:cNvSpPr txBox="1"/>
          <p:nvPr/>
        </p:nvSpPr>
        <p:spPr>
          <a:xfrm>
            <a:off x="552450" y="3204493"/>
            <a:ext cx="8286750" cy="325730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Argon (</a:t>
            </a:r>
            <a:r>
              <a:rPr lang="de-DE" sz="1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blaugrün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) und Krypton (</a:t>
            </a:r>
            <a:r>
              <a:rPr lang="de-DE" sz="1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rot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Prozentsatz der Augen, bei denen gegenüber dem Ausgangswert ein schwerer Sehverlust (SVL) auftrat</a:t>
            </a:r>
            <a:endParaRPr sz="1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--Läsionslokalisation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– der spezifischen Grunderkrankung, die für das Auftreten der CNV verantwortlich war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– Ob es sich um eine neue oder eine rezidivierende Läsion handelte</a:t>
            </a:r>
            <a:endParaRPr dirty="0"/>
          </a:p>
        </p:txBody>
      </p:sp>
      <p:sp>
        <p:nvSpPr>
          <p:cNvPr id="326" name="Google Shape;326;p14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14"/>
          <p:cNvSpPr txBox="1"/>
          <p:nvPr/>
        </p:nvSpPr>
        <p:spPr>
          <a:xfrm>
            <a:off x="552450" y="5181600"/>
            <a:ext cx="4210050" cy="764312"/>
          </a:xfrm>
          <a:prstGeom prst="rect">
            <a:avLst/>
          </a:prstGeom>
          <a:solidFill>
            <a:srgbClr val="F3F3DC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0" i="1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Wie wurde SVL im MPS definiert?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Als ein Verlust von 6 oder mehr Zeilen gegenüber dem Ausgangsbefund</a:t>
            </a:r>
            <a:endParaRPr/>
          </a:p>
        </p:txBody>
      </p:sp>
      <p:sp>
        <p:nvSpPr>
          <p:cNvPr id="328" name="Google Shape;328;p14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5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15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15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15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15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338" name="Google Shape;338;p15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15"/>
          <p:cNvSpPr txBox="1"/>
          <p:nvPr/>
        </p:nvSpPr>
        <p:spPr>
          <a:xfrm>
            <a:off x="476250" y="3187700"/>
            <a:ext cx="8286750" cy="347274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Argon (</a:t>
            </a:r>
            <a:r>
              <a:rPr lang="de-DE" sz="1400" b="1" i="0" u="none" strike="noStrike" cap="none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blaugrün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 und Krypton (</a:t>
            </a:r>
            <a:r>
              <a:rPr lang="de-DE" sz="1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rot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Prozentualer Anteil der Augen, bei denen gegenüber dem Ausgangswert ein schwerer Sehverlust (SVL) auftrat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endParaRPr dirty="0"/>
          </a:p>
        </p:txBody>
      </p:sp>
      <p:sp>
        <p:nvSpPr>
          <p:cNvPr id="340" name="Google Shape;340;p15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15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6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16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16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16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16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351" name="Google Shape;351;p16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16"/>
          <p:cNvSpPr txBox="1"/>
          <p:nvPr/>
        </p:nvSpPr>
        <p:spPr>
          <a:xfrm>
            <a:off x="476250" y="3224916"/>
            <a:ext cx="8286750" cy="347274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Argon (</a:t>
            </a:r>
            <a:r>
              <a:rPr lang="de-DE" sz="1400" b="1" i="0" u="none" strike="noStrike" cap="none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blaugrün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 und Krypton (</a:t>
            </a:r>
            <a:r>
              <a:rPr lang="de-DE" sz="1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rot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Prozentualer Anteil der Augen, bei denen gegenüber dem Ausgangswert ein schwerer Sehverlust (SVL) auftrat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--Läsionslokalisation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– der spezifischen Grunderkrankung, die für das Auftreten der CNV verantwortlich war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– Ob es sich um eine neue oder eine rezidivierende Läsion handelte</a:t>
            </a:r>
            <a:endParaRPr dirty="0"/>
          </a:p>
        </p:txBody>
      </p:sp>
      <p:sp>
        <p:nvSpPr>
          <p:cNvPr id="353" name="Google Shape;353;p16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16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7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17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17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17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17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364" name="Google Shape;364;p1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17"/>
          <p:cNvSpPr txBox="1"/>
          <p:nvPr/>
        </p:nvSpPr>
        <p:spPr>
          <a:xfrm>
            <a:off x="552450" y="3162300"/>
            <a:ext cx="8286750" cy="347274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Argon (</a:t>
            </a:r>
            <a:r>
              <a:rPr lang="de-DE" sz="1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blaugrün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) und Krypton (</a:t>
            </a:r>
            <a:r>
              <a:rPr lang="de-DE" sz="1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rot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Prozentualer Anteil der Augen, bei denen gegenüber dem Ausgangswert ein schwerer Sehverlust (SVL) auftrat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1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--Läsionslokalisation</a:t>
            </a:r>
            <a:endParaRPr sz="1400" b="1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der spezifischen Grunderkrankung, die für das Auftreten der CNV verantwortlich war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Ob es sich um eine neue oder eine rezidivierende Läsion handelte</a:t>
            </a:r>
            <a:endParaRPr dirty="0"/>
          </a:p>
        </p:txBody>
      </p:sp>
      <p:sp>
        <p:nvSpPr>
          <p:cNvPr id="366" name="Google Shape;366;p17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17"/>
          <p:cNvSpPr txBox="1"/>
          <p:nvPr/>
        </p:nvSpPr>
        <p:spPr>
          <a:xfrm>
            <a:off x="2585937" y="3386138"/>
            <a:ext cx="6215163" cy="2395528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Wie wurde die Lage der Läsion definiert, d. h. in Bezug auf welche Struktur?</a:t>
            </a:r>
            <a:endParaRPr sz="1400" b="0" i="1" u="none" strike="noStrike" cap="none" dirty="0">
              <a:solidFill>
                <a:srgbClr val="FF99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In Bezug auf die Entfernung vom Zentrum der Fovea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FF99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Es wurden vier Lokalisationen verwendet. Welche waren das? Wie wurden sie definiert?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Extrafoveal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: Hinterer Rand der CNV &gt;200 mm vom Zentrum der Fovea entfernt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Juxtafoveal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: Hinterer Rand 1–200 mm vom Zentrum der Fovea entfernt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Subfoveal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: Ein Teil des CNV-Walls befindet sich direkt unterhalb der Fovea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Papillomakuläres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 Bündel: Die CNV befand sich zwischen der Fovea und dem Sehnervenkopf</a:t>
            </a:r>
            <a:endParaRPr dirty="0"/>
          </a:p>
        </p:txBody>
      </p:sp>
      <p:sp>
        <p:nvSpPr>
          <p:cNvPr id="368" name="Google Shape;368;p17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8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18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18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18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18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378" name="Google Shape;378;p18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18"/>
          <p:cNvSpPr txBox="1"/>
          <p:nvPr/>
        </p:nvSpPr>
        <p:spPr>
          <a:xfrm>
            <a:off x="552450" y="3196010"/>
            <a:ext cx="8286750" cy="325730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Argon (</a:t>
            </a:r>
            <a:r>
              <a:rPr lang="de-DE" sz="1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blaugrün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) und Krypton (</a:t>
            </a:r>
            <a:r>
              <a:rPr lang="de-DE" sz="1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rot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Prozentsatz der Augen, bei denen gegenüber dem Ausgangswert ein schwerer Sehverlust (SVL) auftrat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1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--Läsionslokalisation</a:t>
            </a:r>
            <a:endParaRPr sz="1400" b="1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der spezifischen Grunderkrankung, die für das Auftreten der CNV verantwortlich war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Ob es sich um eine neue oder eine rezidivierende Läsion handelte</a:t>
            </a:r>
            <a:endParaRPr dirty="0"/>
          </a:p>
        </p:txBody>
      </p:sp>
      <p:sp>
        <p:nvSpPr>
          <p:cNvPr id="380" name="Google Shape;380;p18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18"/>
          <p:cNvSpPr txBox="1"/>
          <p:nvPr/>
        </p:nvSpPr>
        <p:spPr>
          <a:xfrm>
            <a:off x="2636737" y="3429000"/>
            <a:ext cx="6215163" cy="2395528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Wie wurde die Lage der Läsion definiert, d. h. in Bezug auf welche Struktur?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Bezug auf die Entfernung vom Zentrum der Fovea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Es wurden vier Lokalisationen verwendet. Welche waren das? Wie wurden sie definiert?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Extrafoveal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: Hinterer Rand der CNV &gt;200 mm vom Zentrum der Fovea entfernt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Juxtafoveal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: Hinterer Rand 1–200 mm vom Zentrum der Fovea entfernt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Subfoveal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: Ein Teil des CNV befand sich direkt unterhalb der Fovea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Papillomakuläres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 Bündel: Die CNV befand sich zwischen der Fovea und dem Sehnervenkopf</a:t>
            </a:r>
            <a:endParaRPr dirty="0"/>
          </a:p>
        </p:txBody>
      </p:sp>
      <p:sp>
        <p:nvSpPr>
          <p:cNvPr id="382" name="Google Shape;382;p18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9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19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19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19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19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392" name="Google Shape;392;p19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19"/>
          <p:cNvSpPr txBox="1"/>
          <p:nvPr/>
        </p:nvSpPr>
        <p:spPr>
          <a:xfrm>
            <a:off x="552450" y="3196010"/>
            <a:ext cx="8286750" cy="325730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Argon (</a:t>
            </a:r>
            <a:r>
              <a:rPr lang="de-DE" sz="1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blaugrün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) und Krypton (</a:t>
            </a:r>
            <a:r>
              <a:rPr lang="de-DE" sz="1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rot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Prozentsatz der Augen, bei denen gegenüber dem Ausgangswert ein schwerer Sehverlust (SVL) auftrat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1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--Läsionslokalisation</a:t>
            </a:r>
            <a:endParaRPr sz="1400" b="1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der spezifischen Grunderkrankung, die für das Auftreten der CNV verantwortlich war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Ob es sich um eine neue oder eine rezidivierende Läsion handelte</a:t>
            </a:r>
            <a:endParaRPr dirty="0"/>
          </a:p>
        </p:txBody>
      </p:sp>
      <p:sp>
        <p:nvSpPr>
          <p:cNvPr id="394" name="Google Shape;394;p19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19"/>
          <p:cNvSpPr txBox="1"/>
          <p:nvPr/>
        </p:nvSpPr>
        <p:spPr>
          <a:xfrm>
            <a:off x="2611337" y="3429000"/>
            <a:ext cx="6215163" cy="2610971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Wie wurde die Lage der Läsion definiert, d. h. in Bezug auf welche Struktur?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Bezug auf die Entfernung vom Zentrum der Fovea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Es wurden vier Lokalisationen verwendet. Welche waren das? </a:t>
            </a:r>
            <a:r>
              <a:rPr lang="de-DE" sz="1400" b="0" i="1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Wie wurden sie definiert?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Extrafoveal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: Hinterer Rand der CNV &gt;200 mm vom Zentrum der Fovea entfernt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Juxtafoveal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: Hinterer Rand 1–200 mm vom </a:t>
            </a:r>
            <a:r>
              <a:rPr lang="de-DE" sz="1400" b="0" i="0" u="none" strike="noStrike" cap="none" dirty="0" err="1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Foveazentrum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 entfernt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Subfoveal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: Ein Teil des CNV befand sich direkt unterhalb des </a:t>
            </a:r>
            <a:r>
              <a:rPr lang="de-DE" sz="1400" b="0" i="0" u="none" strike="noStrike" cap="none" dirty="0" err="1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Foveazentrums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Papillomakuläres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 Bündel: Die CNV befand sich zwischen der Fovea und dem Sehnervenkopf</a:t>
            </a:r>
            <a:endParaRPr dirty="0"/>
          </a:p>
        </p:txBody>
      </p:sp>
      <p:sp>
        <p:nvSpPr>
          <p:cNvPr id="396" name="Google Shape;396;p19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"/>
          <p:cNvSpPr/>
          <p:nvPr/>
        </p:nvSpPr>
        <p:spPr>
          <a:xfrm>
            <a:off x="4343400" y="1841816"/>
            <a:ext cx="4224337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"/>
          <p:cNvSpPr/>
          <p:nvPr/>
        </p:nvSpPr>
        <p:spPr>
          <a:xfrm>
            <a:off x="761999" y="2209800"/>
            <a:ext cx="1066801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neovaskuläre Membranen (CNV)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und andere Erkrankungen</a:t>
            </a:r>
            <a:endParaRPr dirty="0"/>
          </a:p>
        </p:txBody>
      </p:sp>
      <p:sp>
        <p:nvSpPr>
          <p:cNvPr id="168" name="Google Shape;168;p2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20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20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20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406" name="Google Shape;406;p20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20"/>
          <p:cNvSpPr txBox="1"/>
          <p:nvPr/>
        </p:nvSpPr>
        <p:spPr>
          <a:xfrm>
            <a:off x="552450" y="3162300"/>
            <a:ext cx="8286750" cy="347274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Argon (</a:t>
            </a:r>
            <a:r>
              <a:rPr lang="de-DE" sz="1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blaugrün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) und Krypton (</a:t>
            </a:r>
            <a:r>
              <a:rPr lang="de-DE" sz="1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rot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Prozentualer Anteil der Augen, bei denen gegenüber dem Ausgangswert ein schwerer Sehverlust (SVL) auftrat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1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--Läsionslokalisation</a:t>
            </a:r>
            <a:endParaRPr sz="1400" b="1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der spezifischen Grunderkrankung, die für das Auftreten der CNV verantwortlich war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Ob es sich um eine neue oder eine rezidivierende Läsion handelte</a:t>
            </a:r>
            <a:endParaRPr dirty="0"/>
          </a:p>
        </p:txBody>
      </p:sp>
      <p:sp>
        <p:nvSpPr>
          <p:cNvPr id="408" name="Google Shape;408;p20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20"/>
          <p:cNvSpPr txBox="1"/>
          <p:nvPr/>
        </p:nvSpPr>
        <p:spPr>
          <a:xfrm>
            <a:off x="2624037" y="3429000"/>
            <a:ext cx="6215163" cy="2610971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Wie wurde die Lage der Läsion definiert, d. h. in Bezug auf welche Struktur?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Bezug auf die Entfernung vom Zentrum der Fovea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Es wurden vier Lokalisationen verwendet. Welche waren das? </a:t>
            </a:r>
            <a:r>
              <a:rPr lang="de-DE" sz="1400" b="0" i="1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Wie wurden sie definiert?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Extrafoveal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: Hinterer Rand der CNV &gt;200 mm vom Zentrum der Fovea entfernt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Juxtafoveal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: Hinterer Rand 1–200 mm vom </a:t>
            </a:r>
            <a:r>
              <a:rPr lang="de-DE" sz="1400" b="0" i="0" u="none" strike="noStrike" cap="none" dirty="0" err="1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Foveazentrum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 entfernt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: Ein Teil des CNV befand sich direkt unterhalb des </a:t>
            </a:r>
            <a:r>
              <a:rPr lang="de-DE" sz="1400" b="0" i="0" u="none" strike="noStrike" cap="none" dirty="0" err="1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Foveazentrums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Papillomakuläres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Bündel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: Die CNV befand sich zwischen der Fovea und dem Sehnervenkopf</a:t>
            </a:r>
            <a:endParaRPr dirty="0"/>
          </a:p>
        </p:txBody>
      </p:sp>
      <p:sp>
        <p:nvSpPr>
          <p:cNvPr id="410" name="Google Shape;410;p20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1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21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21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21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21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420" name="Google Shape;420;p2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21"/>
          <p:cNvSpPr txBox="1"/>
          <p:nvPr/>
        </p:nvSpPr>
        <p:spPr>
          <a:xfrm>
            <a:off x="547587" y="3171949"/>
            <a:ext cx="8286750" cy="325730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Argon (</a:t>
            </a:r>
            <a:r>
              <a:rPr lang="de-DE" sz="1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blaugrün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) und Krypton (</a:t>
            </a:r>
            <a:r>
              <a:rPr lang="de-DE" sz="1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rot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Prozentsatz der Augen, bei denen gegenüber dem Ausgangswert ein schwerer Sehverlust (SVL) auftrat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1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--Läsionslokalisation</a:t>
            </a:r>
            <a:endParaRPr sz="1400" b="1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der spezifischen Grunderkrankung, die für das Auftreten der CNV verantwortlich war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Ob es sich um eine neue oder eine rezidivierende Läsion handelte</a:t>
            </a:r>
            <a:endParaRPr dirty="0"/>
          </a:p>
        </p:txBody>
      </p:sp>
      <p:sp>
        <p:nvSpPr>
          <p:cNvPr id="422" name="Google Shape;422;p21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21"/>
          <p:cNvSpPr txBox="1"/>
          <p:nvPr/>
        </p:nvSpPr>
        <p:spPr>
          <a:xfrm>
            <a:off x="2621605" y="3429000"/>
            <a:ext cx="6215163" cy="2610971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Wie wurde die Lage der Läsion definiert, d. h. in Bezug auf welche Struktur?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Bezug auf die Entfernung vom Zentrum der Fovea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Es wurden vier Lokalisationen verwendet. Welche waren das? </a:t>
            </a:r>
            <a:r>
              <a:rPr lang="de-DE" sz="1400" b="1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Wie wurden sie definiert?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Extrafoveal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Hinterer Rand der CNV &gt;200 mm vom Zentrum der Fovea entfernt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Juxtafoveal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: Hinterer Rand 1–200 mm vom </a:t>
            </a:r>
            <a:r>
              <a:rPr lang="de-DE" sz="1400" b="0" i="0" u="none" strike="noStrike" cap="none" dirty="0" err="1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Foveazentrum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 entfernt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Subfoveal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: Ein Teil des CNV befand sich direkt unterhalb des </a:t>
            </a:r>
            <a:r>
              <a:rPr lang="de-DE" sz="1400" b="0" i="0" u="none" strike="noStrike" cap="none" dirty="0" err="1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Foveazentrums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Papillomakuläres</a:t>
            </a:r>
            <a:r>
              <a:rPr lang="de-DE" sz="1400" b="0" i="0" u="none" strike="noStrike" cap="none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Bündel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: Die CNV befand sich zwischen der Fovea und dem Sehnervenkopf</a:t>
            </a:r>
            <a:endParaRPr dirty="0"/>
          </a:p>
        </p:txBody>
      </p:sp>
      <p:sp>
        <p:nvSpPr>
          <p:cNvPr id="424" name="Google Shape;424;p21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22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22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22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22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22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434" name="Google Shape;434;p2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22"/>
          <p:cNvSpPr txBox="1"/>
          <p:nvPr/>
        </p:nvSpPr>
        <p:spPr>
          <a:xfrm>
            <a:off x="552450" y="3162300"/>
            <a:ext cx="8286750" cy="347274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Argon (</a:t>
            </a:r>
            <a:r>
              <a:rPr lang="de-DE" sz="1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blaugrün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) und Krypton (</a:t>
            </a:r>
            <a:r>
              <a:rPr lang="de-DE" sz="1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rot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Prozentualer Anteil der Augen, bei denen gegenüber dem Ausgangswert ein schwerer Sehverlust (SVL) auftrat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1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--Läsionslokalisation</a:t>
            </a:r>
            <a:endParaRPr sz="1400" b="1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der spezifischen Grunderkrankung, die für das Auftreten der CNV verantwortlich war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Ob es sich um eine neue oder eine rezidivierende Läsion handelte</a:t>
            </a:r>
            <a:endParaRPr dirty="0"/>
          </a:p>
        </p:txBody>
      </p:sp>
      <p:sp>
        <p:nvSpPr>
          <p:cNvPr id="436" name="Google Shape;436;p22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/>
              <a:t>F/A</a:t>
            </a:r>
            <a:endParaRPr/>
          </a:p>
        </p:txBody>
      </p:sp>
      <p:sp>
        <p:nvSpPr>
          <p:cNvPr id="437" name="Google Shape;437;p22"/>
          <p:cNvSpPr txBox="1"/>
          <p:nvPr/>
        </p:nvSpPr>
        <p:spPr>
          <a:xfrm>
            <a:off x="2598637" y="3435231"/>
            <a:ext cx="6215163" cy="2610971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Wie wurde die Lage der Läsion definiert, d. h. in Bezug auf welche Struktur?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Bezug auf die Entfernung vom Zentrum der Fovea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Es wurden vier Lokalisationen verwendet. Welche waren das? </a:t>
            </a:r>
            <a:r>
              <a:rPr lang="de-DE" sz="1400" b="1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Wie wurden sie definiert?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Extrafoveal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 Hinterer Rand der CNV &gt;200 mm vom Zentrum der Fovea entfernt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Juxtafoveal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Hinterer Rand 1–200 mm vom </a:t>
            </a:r>
            <a:r>
              <a:rPr lang="de-DE" sz="1400" b="0" i="0" u="none" strike="noStrike" cap="none" dirty="0" err="1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Foveazentrum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 entfernt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Subfoveal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: Ein Teil des CNV befand sich direkt unterhalb des </a:t>
            </a:r>
            <a:r>
              <a:rPr lang="de-DE" sz="1400" b="0" i="0" u="none" strike="noStrike" cap="none" dirty="0" err="1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Foveazentrums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Papillomakuläres</a:t>
            </a:r>
            <a:r>
              <a:rPr lang="de-DE" sz="1400" b="0" i="0" u="none" strike="noStrike" cap="none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Bündel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: Die CNV befand sich zwischen der Fovea und dem Sehnervenkopf</a:t>
            </a:r>
            <a:endParaRPr dirty="0"/>
          </a:p>
        </p:txBody>
      </p:sp>
      <p:sp>
        <p:nvSpPr>
          <p:cNvPr id="438" name="Google Shape;438;p22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3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23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23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23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23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448" name="Google Shape;448;p2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23"/>
          <p:cNvSpPr txBox="1"/>
          <p:nvPr/>
        </p:nvSpPr>
        <p:spPr>
          <a:xfrm>
            <a:off x="552450" y="3199136"/>
            <a:ext cx="8286750" cy="347274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Argon (</a:t>
            </a:r>
            <a:r>
              <a:rPr lang="de-DE" sz="1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blaugrün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) und Krypton (</a:t>
            </a:r>
            <a:r>
              <a:rPr lang="de-DE" sz="1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rot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Prozentualer Anteil der Augen, bei denen gegenüber dem Ausgangswert ein schwerer Sehverlust (SVL) auftrat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1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--Läsionslokalisation</a:t>
            </a:r>
            <a:endParaRPr sz="1400" b="1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der spezifischen Grunderkrankung, die für das Auftreten der CNV verantwortlich war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Ob es sich um eine neue oder eine rezidivierende Läsion handelte</a:t>
            </a:r>
            <a:endParaRPr dirty="0"/>
          </a:p>
        </p:txBody>
      </p:sp>
      <p:sp>
        <p:nvSpPr>
          <p:cNvPr id="450" name="Google Shape;450;p23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/>
              <a:t>F/A</a:t>
            </a:r>
            <a:endParaRPr/>
          </a:p>
        </p:txBody>
      </p:sp>
      <p:sp>
        <p:nvSpPr>
          <p:cNvPr id="451" name="Google Shape;451;p23"/>
          <p:cNvSpPr txBox="1"/>
          <p:nvPr/>
        </p:nvSpPr>
        <p:spPr>
          <a:xfrm>
            <a:off x="2624037" y="3429000"/>
            <a:ext cx="6215163" cy="2610971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Wie wurde die Lage der Läsion definiert, d. h. in Bezug auf welche Struktur?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Bezug auf die Entfernung vom Zentrum der Fovea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Es wurden vier Lokalisationen verwendet. Welche waren das? </a:t>
            </a:r>
            <a:r>
              <a:rPr lang="de-DE" sz="1400" b="1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Wie wurden sie definiert?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Extrafoveal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 Hinterer Rand der CNV &gt;200 mm vom Zentrum der Fovea entfernt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Juxtafoveal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 Hinterer Rand 1–200 mm vom 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Foveazentrum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entfernt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Ein Teil des CNV befand sich direkt unterhalb des </a:t>
            </a:r>
            <a:r>
              <a:rPr lang="de-DE" sz="1400" b="0" i="0" u="none" strike="noStrike" cap="none" dirty="0" err="1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Foveazentrums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Papillomakuläres</a:t>
            </a:r>
            <a:r>
              <a:rPr lang="de-DE" sz="1400" b="0" i="0" u="none" strike="noStrike" cap="none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Bündel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: Die CNV befand sich zwischen der Fovea und dem Sehnervenkopf</a:t>
            </a:r>
            <a:endParaRPr dirty="0"/>
          </a:p>
        </p:txBody>
      </p:sp>
      <p:sp>
        <p:nvSpPr>
          <p:cNvPr id="452" name="Google Shape;452;p23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4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24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24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24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24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462" name="Google Shape;462;p24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24"/>
          <p:cNvSpPr txBox="1"/>
          <p:nvPr/>
        </p:nvSpPr>
        <p:spPr>
          <a:xfrm>
            <a:off x="552450" y="3199136"/>
            <a:ext cx="8286750" cy="347274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Argon (</a:t>
            </a:r>
            <a:r>
              <a:rPr lang="de-DE" sz="1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blaugrün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) und Krypton (</a:t>
            </a:r>
            <a:r>
              <a:rPr lang="de-DE" sz="1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rot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Prozentualer Anteil der Augen, bei denen gegenüber dem Ausgangswert ein schwerer Sehverlust (SVL) auftrat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1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--Läsionslokalisation</a:t>
            </a:r>
            <a:endParaRPr sz="1400" b="1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der spezifischen Grunderkrankung, die für das Auftreten der CNV verantwortlich war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Ob es sich um eine neue oder eine rezidivierende Läsion handelte</a:t>
            </a:r>
            <a:endParaRPr dirty="0"/>
          </a:p>
        </p:txBody>
      </p:sp>
      <p:sp>
        <p:nvSpPr>
          <p:cNvPr id="464" name="Google Shape;464;p24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/>
              <a:t>F/A</a:t>
            </a:r>
            <a:endParaRPr/>
          </a:p>
        </p:txBody>
      </p:sp>
      <p:sp>
        <p:nvSpPr>
          <p:cNvPr id="465" name="Google Shape;465;p24"/>
          <p:cNvSpPr txBox="1"/>
          <p:nvPr/>
        </p:nvSpPr>
        <p:spPr>
          <a:xfrm>
            <a:off x="2624037" y="3429000"/>
            <a:ext cx="6215163" cy="2610971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Wie wurde die Lage der Läsion definiert, d. h. in Bezug auf welche Struktur?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Bezug auf die Entfernung vom Zentrum der Fovea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Es wurden vier Lokalisationen verwendet. Welche waren das? </a:t>
            </a:r>
            <a:r>
              <a:rPr lang="de-DE" sz="1400" b="1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Wie wurden sie definiert?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Extrafoveal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 Hinterer Rand der CNV &gt;200 mm vom Zentrum der Fovea entfernt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Juxtafoveal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 Hinterer Rand 1–200 mm vom 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Foveazentrum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entfernt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 Ein Teil des CNV befand sich direkt unterhalb des 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Foveazentrums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Papillomakuläres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Bündel: </a:t>
            </a:r>
            <a:r>
              <a:rPr lang="de-DE" sz="1400" b="0" i="0" u="none" strike="noStrike" cap="none" dirty="0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Die CNV befand sich zwischen der Fovea und dem Sehnervenkopf</a:t>
            </a:r>
            <a:endParaRPr dirty="0"/>
          </a:p>
        </p:txBody>
      </p:sp>
      <p:sp>
        <p:nvSpPr>
          <p:cNvPr id="466" name="Google Shape;466;p24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25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25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25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25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25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476" name="Google Shape;476;p25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25"/>
          <p:cNvSpPr txBox="1"/>
          <p:nvPr/>
        </p:nvSpPr>
        <p:spPr>
          <a:xfrm>
            <a:off x="552450" y="3169136"/>
            <a:ext cx="8286750" cy="347274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Argon (</a:t>
            </a:r>
            <a:r>
              <a:rPr lang="de-DE" sz="1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blaugrün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) und Krypton (</a:t>
            </a:r>
            <a:r>
              <a:rPr lang="de-DE" sz="1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rot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Prozentualer Anteil der Augen, bei denen gegenüber dem Ausgangswert ein schwerer Sehverlust (SVL) auftrat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1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--Läsionslokalisation</a:t>
            </a:r>
            <a:endParaRPr sz="1400" b="1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der spezifischen Grunderkrankung, die für das Auftreten der CNV verantwortlich war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Ob es sich um eine neue oder eine rezidivierende Läsion handelte</a:t>
            </a:r>
            <a:endParaRPr dirty="0"/>
          </a:p>
        </p:txBody>
      </p:sp>
      <p:sp>
        <p:nvSpPr>
          <p:cNvPr id="478" name="Google Shape;478;p25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25"/>
          <p:cNvSpPr txBox="1"/>
          <p:nvPr/>
        </p:nvSpPr>
        <p:spPr>
          <a:xfrm>
            <a:off x="2624037" y="3429000"/>
            <a:ext cx="6215163" cy="2610971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Wie wurde die Lage der Läsion definiert, d. h. in Bezug auf welche Struktur?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Bezug auf die Entfernung vom Zentrum der Fovea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Es wurden vier Lokalisationen verwendet. Welche waren das? </a:t>
            </a:r>
            <a:r>
              <a:rPr lang="de-DE" sz="1400" b="1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Wie wurden sie definiert?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Extrafoveal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 Hinterer Rand der CNV &gt;200 mm vom Zentrum der Fovea entfernt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Juxtafoveal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 Hinterer Rand 1–200 mm vom 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Foveazentrum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entfernt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 Ein Teil des CNV befand sich direkt unterhalb des 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Foveazentrums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Papillomakuläres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Bündel: Die CNV befand sich zwischen der Fovea und dem Sehnervenkopf</a:t>
            </a:r>
            <a:endParaRPr dirty="0"/>
          </a:p>
        </p:txBody>
      </p:sp>
      <p:sp>
        <p:nvSpPr>
          <p:cNvPr id="480" name="Google Shape;480;p25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26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26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26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26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26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490" name="Google Shape;490;p26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26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26"/>
          <p:cNvSpPr txBox="1"/>
          <p:nvPr/>
        </p:nvSpPr>
        <p:spPr>
          <a:xfrm>
            <a:off x="552450" y="3175000"/>
            <a:ext cx="8286750" cy="325730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Argon (</a:t>
            </a:r>
            <a:r>
              <a:rPr lang="de-DE" sz="1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blaugrün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) und Krypton (</a:t>
            </a:r>
            <a:r>
              <a:rPr lang="de-DE" sz="1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rot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Prozentsatz der Augen, bei denen gegenüber dem Ausgangswert ein schwerer Sehverlust (SVL) auftrat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--Läsionslokalisation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1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– der spezifischen Grunderkrankung, die für das Auftreten der CNV verantwortlich war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Ob es sich um eine neue oder eine rezidivierende Läsion handelte</a:t>
            </a:r>
            <a:endParaRPr dirty="0"/>
          </a:p>
        </p:txBody>
      </p:sp>
      <p:sp>
        <p:nvSpPr>
          <p:cNvPr id="492" name="Google Shape;492;p26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26"/>
          <p:cNvSpPr txBox="1"/>
          <p:nvPr/>
        </p:nvSpPr>
        <p:spPr>
          <a:xfrm>
            <a:off x="4824960" y="4555778"/>
            <a:ext cx="4014240" cy="1256754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0" i="1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Es wurden drei Erkrankungen untersucht. Welche waren das?</a:t>
            </a:r>
            <a:endParaRPr sz="1600" b="1" i="1" u="none" strike="noStrike" cap="non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</a:t>
            </a:r>
            <a:endParaRPr/>
          </a:p>
        </p:txBody>
      </p:sp>
      <p:sp>
        <p:nvSpPr>
          <p:cNvPr id="494" name="Google Shape;494;p26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27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27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27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27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27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504" name="Google Shape;504;p2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27"/>
          <p:cNvSpPr txBox="1"/>
          <p:nvPr/>
        </p:nvSpPr>
        <p:spPr>
          <a:xfrm>
            <a:off x="552450" y="3156654"/>
            <a:ext cx="8286750" cy="347274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Argon (</a:t>
            </a:r>
            <a:r>
              <a:rPr lang="de-DE" sz="1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blaugrün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) und Krypton (</a:t>
            </a:r>
            <a:r>
              <a:rPr lang="de-DE" sz="1400" b="1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rot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Prozentualer Anteil der Augen, bei denen gegenüber dem Ausgangswert ein schwerer Sehverlust (SVL) auftrat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--Läsionslokalisation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1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– der spezifischen Grunderkrankung, die für das Auftreten der CNV verantwortlich war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Ob es sich um eine neue oder eine rezidivierende Läsion handelte</a:t>
            </a:r>
            <a:endParaRPr dirty="0"/>
          </a:p>
        </p:txBody>
      </p:sp>
      <p:sp>
        <p:nvSpPr>
          <p:cNvPr id="506" name="Google Shape;506;p27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27"/>
          <p:cNvSpPr txBox="1"/>
          <p:nvPr/>
        </p:nvSpPr>
        <p:spPr>
          <a:xfrm>
            <a:off x="4824960" y="4662513"/>
            <a:ext cx="4014240" cy="1256754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Es wurden drei Erkrankungen untersucht. Welche waren das?</a:t>
            </a:r>
            <a:endParaRPr sz="1600" b="1" i="1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--AMD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--Okuläres </a:t>
            </a:r>
            <a:r>
              <a:rPr lang="de-DE" sz="16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Histoplasmose</a:t>
            </a:r>
            <a:r>
              <a:rPr lang="de-DE" sz="16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-Syndrom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--Idiopathische CNV</a:t>
            </a:r>
            <a:endParaRPr dirty="0"/>
          </a:p>
        </p:txBody>
      </p:sp>
      <p:sp>
        <p:nvSpPr>
          <p:cNvPr id="508" name="Google Shape;508;p27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28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28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28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28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28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518" name="Google Shape;518;p28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28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28"/>
          <p:cNvSpPr txBox="1"/>
          <p:nvPr/>
        </p:nvSpPr>
        <p:spPr>
          <a:xfrm>
            <a:off x="628650" y="3192347"/>
            <a:ext cx="8286750" cy="347274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1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1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1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1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Argon (blaugrün) und Krypton (rot)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Prozentualer Anteil der Augen, bei denen gegenüber dem Ausgangswert ein schwerer Sehverlust (SVL) auftrat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--Läsionslokalisation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der spezifischen Grunderkrankung, die für das Auftreten der CNV verantwortlich war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Ob es sich um eine neue oder eine rezidivierende Läsion handelte</a:t>
            </a:r>
            <a:endParaRPr dirty="0"/>
          </a:p>
        </p:txBody>
      </p:sp>
      <p:sp>
        <p:nvSpPr>
          <p:cNvPr id="520" name="Google Shape;520;p28"/>
          <p:cNvSpPr txBox="1"/>
          <p:nvPr/>
        </p:nvSpPr>
        <p:spPr>
          <a:xfrm>
            <a:off x="247650" y="4269433"/>
            <a:ext cx="8667750" cy="2180084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Kurz gesagt, zu welchen Ergebnissen kam die MPS?</a:t>
            </a:r>
            <a:endParaRPr sz="1400" b="0" i="1" u="none" strike="noStrike" cap="none" dirty="0">
              <a:solidFill>
                <a:srgbClr val="C8C8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Das grundlegende Ergebnis war, dass behandelte Augen ein besseres langfristiges Sehergebnis aufwiesen als unbehandelte Augen. Leider waren Rezidive an der Tagesordnung. Darüber hinaus hatte die Behandlung bei </a:t>
            </a:r>
            <a:r>
              <a:rPr lang="de-DE" sz="1400" b="0" i="0" u="none" strike="noStrike" cap="none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subfovealen</a:t>
            </a:r>
            <a:r>
              <a:rPr lang="de-DE" sz="1400" b="0" i="0" u="none" strike="noStrike" cap="none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Läsionen schwerwiegende Folgen für das Sehvermögen. Die Laserbehandlung des </a:t>
            </a:r>
            <a:r>
              <a:rPr lang="de-DE" sz="1400" b="0" i="0" u="none" strike="noStrike" cap="none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Foveazentrums</a:t>
            </a:r>
            <a:r>
              <a:rPr lang="de-DE" sz="1400" b="0" i="0" u="none" strike="noStrike" cap="none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führt zu einem sofortigen, erheblichen (~5 Zeilen) Sehverlust. Somit standen Patienten mit </a:t>
            </a:r>
            <a:r>
              <a:rPr lang="de-DE" sz="1400" b="0" i="0" u="none" strike="noStrike" cap="none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1400" b="0" i="0" u="none" strike="noStrike" cap="none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CNV vor einem schrecklichen Dilemma: sich behandeln zu lassen und einen sofortigen, erheblichen und dauerhaften Sehverlust in Kauf zu nehmen </a:t>
            </a:r>
            <a:r>
              <a:rPr lang="de-DE" sz="1400" b="0" i="1" u="none" strike="noStrike" cap="none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oder </a:t>
            </a:r>
            <a:r>
              <a:rPr lang="de-DE" sz="1400" b="0" i="0" u="none" strike="noStrike" cap="none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die Behandlung abzulehnen und kurzfristig eine bessere Sehkraft zu genießen, jedoch auf Kosten eines schlechteren langfristigen Sehergebnisses. Es war offensichtlich, dass eine bessere Alternative zur Behandlung der </a:t>
            </a:r>
            <a:r>
              <a:rPr lang="de-DE" sz="1400" b="0" i="0" u="none" strike="noStrike" cap="none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subfovealen</a:t>
            </a:r>
            <a:r>
              <a:rPr lang="de-DE" sz="1400" b="0" i="0" u="none" strike="noStrike" cap="none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CNV benötigt wurde, und die PDT erfüllte damals diese Anforderungen.</a:t>
            </a:r>
            <a:endParaRPr dirty="0"/>
          </a:p>
        </p:txBody>
      </p:sp>
      <p:sp>
        <p:nvSpPr>
          <p:cNvPr id="521" name="Google Shape;521;p28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28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29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29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29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29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29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532" name="Google Shape;532;p29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29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29"/>
          <p:cNvSpPr txBox="1"/>
          <p:nvPr/>
        </p:nvSpPr>
        <p:spPr>
          <a:xfrm>
            <a:off x="609600" y="3200400"/>
            <a:ext cx="8286750" cy="347274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1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1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1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1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Argon (blaugrün) und Krypton (rot)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Prozentualer Anteil der Augen, bei denen gegenüber dem Ausgangswert ein schwerer Sehverlust (SVL) auftrat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--Läsionslokalisation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der spezifischen Grunderkrankung, die für das Auftreten der CNV verantwortlich war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Ob es sich um eine neue oder eine rezidivierende Läsion handelte</a:t>
            </a:r>
            <a:endParaRPr dirty="0"/>
          </a:p>
        </p:txBody>
      </p:sp>
      <p:sp>
        <p:nvSpPr>
          <p:cNvPr id="534" name="Google Shape;534;p29"/>
          <p:cNvSpPr txBox="1"/>
          <p:nvPr/>
        </p:nvSpPr>
        <p:spPr>
          <a:xfrm>
            <a:off x="228600" y="4333430"/>
            <a:ext cx="8667750" cy="2180084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Kurz gesagt, zu welchen Ergebnissen kam die MPS?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Das grundlegende Ergebnis war, dass behandelte Augen ein besseres langfristiges Sehergebnis aufwiesen als unbehandelte Augen. Leider waren Rezidive an der Tagesordnung. </a:t>
            </a:r>
            <a:r>
              <a:rPr lang="de-DE" sz="1400" b="0" i="0" u="none" strike="noStrike" cap="none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Darüber hinaus hatte die Behandlung bei </a:t>
            </a:r>
            <a:r>
              <a:rPr lang="de-DE" sz="1400" b="0" i="0" u="none" strike="noStrike" cap="none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subfovealen</a:t>
            </a:r>
            <a:r>
              <a:rPr lang="de-DE" sz="1400" b="0" i="0" u="none" strike="noStrike" cap="none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Läsionen schwerwiegende Folgen für das Sehvermögen. Die Laserbehandlung des </a:t>
            </a:r>
            <a:r>
              <a:rPr lang="de-DE" sz="1400" b="0" i="0" u="none" strike="noStrike" cap="none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Foveazentrums</a:t>
            </a:r>
            <a:r>
              <a:rPr lang="de-DE" sz="1400" b="0" i="0" u="none" strike="noStrike" cap="none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führt zu einem sofortigen, erheblichen (~5 Zeilen) Sehverlust. Somit standen Patienten mit </a:t>
            </a:r>
            <a:r>
              <a:rPr lang="de-DE" sz="1400" b="0" i="0" u="none" strike="noStrike" cap="none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1400" b="0" i="0" u="none" strike="noStrike" cap="none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CNV vor einem schrecklichen Dilemma: sich behandeln zu lassen und einen sofortigen, erheblichen und dauerhaften Sehverlust in Kauf zu nehmen </a:t>
            </a:r>
            <a:r>
              <a:rPr lang="de-DE" sz="1400" b="0" i="1" u="none" strike="noStrike" cap="none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oder </a:t>
            </a:r>
            <a:r>
              <a:rPr lang="de-DE" sz="1400" b="0" i="0" u="none" strike="noStrike" cap="none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die Behandlung abzulehnen und kurzfristig eine bessere Sehkraft zu genießen, jedoch auf Kosten eines schlechteren langfristigen Sehergebnisses. Es war offensichtlich, dass eine bessere Alternative zur Behandlung der </a:t>
            </a:r>
            <a:r>
              <a:rPr lang="de-DE" sz="1400" b="0" i="0" u="none" strike="noStrike" cap="none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subfovealen</a:t>
            </a:r>
            <a:r>
              <a:rPr lang="de-DE" sz="1400" b="0" i="0" u="none" strike="noStrike" cap="none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CNV benötigt wurde, und die PDT erfüllte damals diese Anforderungen.</a:t>
            </a:r>
            <a:endParaRPr dirty="0"/>
          </a:p>
        </p:txBody>
      </p:sp>
      <p:sp>
        <p:nvSpPr>
          <p:cNvPr id="535" name="Google Shape;535;p29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29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3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3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>
              <a:spcBef>
                <a:spcPts val="400"/>
              </a:spcBef>
              <a:buSzPts val="1400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neovaskuläre Membranen </a:t>
            </a:r>
            <a:r>
              <a:rPr lang="de-DE" sz="2000" dirty="0">
                <a:solidFill>
                  <a:srgbClr val="0000FF"/>
                </a:solidFill>
              </a:rPr>
              <a:t>(CNV) </a:t>
            </a:r>
            <a:r>
              <a:rPr lang="de-DE" sz="2000" dirty="0"/>
              <a:t>und andere Erkrankungen </a:t>
            </a:r>
          </a:p>
          <a:p>
            <a:pPr marL="692150" lvl="1" indent="-347663">
              <a:spcBef>
                <a:spcPts val="400"/>
              </a:spcBef>
              <a:buSzPts val="1400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entwickelt</a:t>
            </a:r>
            <a:endParaRPr dirty="0"/>
          </a:p>
        </p:txBody>
      </p:sp>
      <p:sp>
        <p:nvSpPr>
          <p:cNvPr id="179" name="Google Shape;179;p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3"/>
          <p:cNvSpPr/>
          <p:nvPr/>
        </p:nvSpPr>
        <p:spPr>
          <a:xfrm>
            <a:off x="4216400" y="2514600"/>
            <a:ext cx="2184400" cy="381000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de-DE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 Wörter</a:t>
            </a:r>
            <a:endParaRPr/>
          </a:p>
        </p:txBody>
      </p:sp>
      <p:sp>
        <p:nvSpPr>
          <p:cNvPr id="181" name="Google Shape;181;p3"/>
          <p:cNvSpPr/>
          <p:nvPr/>
        </p:nvSpPr>
        <p:spPr>
          <a:xfrm>
            <a:off x="746760" y="2895600"/>
            <a:ext cx="1447800" cy="381000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de-DE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 Wort</a:t>
            </a:r>
            <a:endParaRPr/>
          </a:p>
        </p:txBody>
      </p:sp>
      <p:sp>
        <p:nvSpPr>
          <p:cNvPr id="182" name="Google Shape;182;p3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30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30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30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30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30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546" name="Google Shape;546;p30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30"/>
          <p:cNvSpPr txBox="1"/>
          <p:nvPr/>
        </p:nvSpPr>
        <p:spPr>
          <a:xfrm>
            <a:off x="552450" y="3200400"/>
            <a:ext cx="8286750" cy="347274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1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1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1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1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Argon (blaugrün) und Krypton (rot)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Prozentualer Anteil der Augen, bei denen gegenüber dem Ausgangswert ein schwerer Sehverlust (SVL) auftrat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--Läsionslokalisation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der spezifischen Grunderkrankung, die für das Auftreten der CNV verantwortlich war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Ob es sich um eine neue oder eine rezidivierende Läsion handelte</a:t>
            </a:r>
            <a:endParaRPr dirty="0"/>
          </a:p>
        </p:txBody>
      </p:sp>
      <p:sp>
        <p:nvSpPr>
          <p:cNvPr id="548" name="Google Shape;548;p30"/>
          <p:cNvSpPr txBox="1"/>
          <p:nvPr/>
        </p:nvSpPr>
        <p:spPr>
          <a:xfrm>
            <a:off x="161925" y="4281678"/>
            <a:ext cx="8667750" cy="2180084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Kurz gesagt, zu welchen Ergebnissen kam die MPS?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Das grundlegende Ergebnis war, dass behandelte Augen ein besseres langfristiges Sehergebnis aufwiesen als unbehandelte Augen. Leider waren Rezidive an der Tagesordnung. </a:t>
            </a:r>
            <a:r>
              <a:rPr lang="de-DE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Darüber hinaus hatte die Behandlung bei </a:t>
            </a:r>
            <a:r>
              <a:rPr lang="de-DE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subfovealen</a:t>
            </a:r>
            <a:r>
              <a:rPr lang="de-DE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Läsionen schwerwiegende Folgen für das Sehvermögen. Die Laserbehandlung des </a:t>
            </a:r>
            <a:r>
              <a:rPr lang="de-DE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Foveazentrums</a:t>
            </a:r>
            <a:r>
              <a:rPr lang="de-DE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führt zu einem sofortigen, erheblichen (~5 Zeilen) Sehverlust. Somit standen Patienten mit </a:t>
            </a:r>
            <a:r>
              <a:rPr lang="de-DE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CNV vor einem schrecklichen Dilemma: sich behandeln zu lassen und einen sofortigen, erheblichen und dauerhaften Sehverlust in Kauf zu nehmen </a:t>
            </a:r>
            <a:r>
              <a:rPr lang="de-DE" sz="14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oder </a:t>
            </a:r>
            <a:r>
              <a:rPr lang="de-DE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Behandlung abzulehnen und kurzfristig eine bessere Sehkraft zu genießen, jedoch auf Kosten eines schlechteren langfristigen Sehergebnisses. </a:t>
            </a:r>
            <a:r>
              <a:rPr lang="de-DE" sz="1400" b="0" i="0" u="none" strike="noStrike" cap="none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Es war offensichtlich, dass eine bessere Alternative zur Behandlung der </a:t>
            </a:r>
            <a:r>
              <a:rPr lang="de-DE" sz="1400" b="0" i="0" u="none" strike="noStrike" cap="none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subfovealen</a:t>
            </a:r>
            <a:r>
              <a:rPr lang="de-DE" sz="1400" b="0" i="0" u="none" strike="noStrike" cap="none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CNV benötigt wurde, und die PDT erfüllte damals diese Anforderungen.</a:t>
            </a:r>
            <a:endParaRPr dirty="0"/>
          </a:p>
        </p:txBody>
      </p:sp>
      <p:sp>
        <p:nvSpPr>
          <p:cNvPr id="549" name="Google Shape;549;p30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30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31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31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31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31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31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560" name="Google Shape;560;p3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31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31"/>
          <p:cNvSpPr txBox="1"/>
          <p:nvPr/>
        </p:nvSpPr>
        <p:spPr>
          <a:xfrm>
            <a:off x="552450" y="3161036"/>
            <a:ext cx="8286750" cy="347274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1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1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1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1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Argon (blaugrün) und Krypton (rot)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Prozentualer Anteil der Augen, bei denen gegenüber dem Ausgangswert ein schwerer Sehverlust (SVL) auftrat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--Läsionslokalisation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der spezifischen Grunderkrankung, die für das Auftreten der CNV verantwortlich war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– Ob es sich um eine neue oder eine rezidivierende Läsion handelte</a:t>
            </a:r>
            <a:endParaRPr dirty="0"/>
          </a:p>
        </p:txBody>
      </p:sp>
      <p:sp>
        <p:nvSpPr>
          <p:cNvPr id="562" name="Google Shape;562;p31"/>
          <p:cNvSpPr txBox="1"/>
          <p:nvPr/>
        </p:nvSpPr>
        <p:spPr>
          <a:xfrm>
            <a:off x="171450" y="4274444"/>
            <a:ext cx="8667750" cy="2180084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Kurz gesagt, zu welchen Ergebnissen kam die MPS?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Das grundlegende Ergebnis war, dass behandelte Augen ein besseres langfristiges Sehergebnis aufwiesen als unbehandelte Augen. Leider waren Rezidive an der Tagesordnung. </a:t>
            </a:r>
            <a:r>
              <a:rPr lang="de-DE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Darüber hinaus hatte die Behandlung bei </a:t>
            </a:r>
            <a:r>
              <a:rPr lang="de-DE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subfovealen</a:t>
            </a:r>
            <a:r>
              <a:rPr lang="de-DE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Läsionen schwerwiegende Folgen für das Sehvermögen. Die Laserbehandlung des </a:t>
            </a:r>
            <a:r>
              <a:rPr lang="de-DE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Foveazentrums</a:t>
            </a:r>
            <a:r>
              <a:rPr lang="de-DE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führt zu einem sofortigen, erheblichen (~5 Zeilen) Sehverlust. Somit standen Patienten mit </a:t>
            </a:r>
            <a:r>
              <a:rPr lang="de-DE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CNV vor einem schrecklichen Dilemma: sich behandeln zu lassen und einen sofortigen, erheblichen und dauerhaften Sehverlust in Kauf zu nehmen </a:t>
            </a:r>
            <a:r>
              <a:rPr lang="de-DE" sz="14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oder </a:t>
            </a:r>
            <a:r>
              <a:rPr lang="de-DE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Behandlung abzulehnen und kurzfristig eine bessere Sehkraft zu genießen, jedoch auf Kosten eines schlechteren langfristigen Sehergebnisses. 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Es war offensichtlich, dass eine bessere Alternative zur Behandlung der 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subfovealen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CNV benötigt wurde, und die PDT erfüllte damals diese Anforderungen.</a:t>
            </a:r>
            <a:endParaRPr dirty="0"/>
          </a:p>
        </p:txBody>
      </p:sp>
      <p:sp>
        <p:nvSpPr>
          <p:cNvPr id="563" name="Google Shape;563;p31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31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32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32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7630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/>
              <a:t>So funktioniert es…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Ein photosensibilisierender Farbstoff wird </a:t>
            </a:r>
            <a:r>
              <a:rPr lang="de-DE" sz="2000">
                <a:solidFill>
                  <a:srgbClr val="0000FF"/>
                </a:solidFill>
              </a:rPr>
              <a:t>intravenös injiziert</a:t>
            </a:r>
            <a:endParaRPr/>
          </a:p>
        </p:txBody>
      </p:sp>
      <p:sp>
        <p:nvSpPr>
          <p:cNvPr id="571" name="Google Shape;571;p3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32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32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  <p:sp>
        <p:nvSpPr>
          <p:cNvPr id="573" name="Google Shape;573;p32"/>
          <p:cNvSpPr/>
          <p:nvPr/>
        </p:nvSpPr>
        <p:spPr>
          <a:xfrm>
            <a:off x="5562600" y="1879916"/>
            <a:ext cx="2057400" cy="406084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de-DE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Verabreichungsweg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33"/>
          <p:cNvSpPr/>
          <p:nvPr/>
        </p:nvSpPr>
        <p:spPr>
          <a:xfrm>
            <a:off x="5562600" y="1874520"/>
            <a:ext cx="2133600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33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33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7630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/>
              <a:t>So funktioniert es…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Ein photosensibilisierender Farbstoff wird </a:t>
            </a:r>
            <a:r>
              <a:rPr lang="de-DE" sz="2000">
                <a:solidFill>
                  <a:srgbClr val="0000FF"/>
                </a:solidFill>
              </a:rPr>
              <a:t>intravenös injiziert</a:t>
            </a:r>
            <a:endParaRPr/>
          </a:p>
        </p:txBody>
      </p:sp>
      <p:sp>
        <p:nvSpPr>
          <p:cNvPr id="581" name="Google Shape;581;p3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33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33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34"/>
          <p:cNvSpPr/>
          <p:nvPr/>
        </p:nvSpPr>
        <p:spPr>
          <a:xfrm>
            <a:off x="5870448" y="1883222"/>
            <a:ext cx="213055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34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34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7630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>
                <a:solidFill>
                  <a:srgbClr val="BFBFBF"/>
                </a:solidFill>
              </a:rPr>
              <a:t>So funktioniert es…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b="1"/>
              <a:t>Ein photosensibilisierender Farbstoff </a:t>
            </a:r>
            <a:r>
              <a:rPr lang="de-DE" sz="2000">
                <a:solidFill>
                  <a:srgbClr val="BFBFBF"/>
                </a:solidFill>
              </a:rPr>
              <a:t>wird intravenös injiziert</a:t>
            </a:r>
            <a:endParaRPr/>
          </a:p>
        </p:txBody>
      </p:sp>
      <p:sp>
        <p:nvSpPr>
          <p:cNvPr id="590" name="Google Shape;590;p34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34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34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  <p:sp>
        <p:nvSpPr>
          <p:cNvPr id="592" name="Google Shape;592;p34"/>
          <p:cNvSpPr txBox="1"/>
          <p:nvPr/>
        </p:nvSpPr>
        <p:spPr>
          <a:xfrm>
            <a:off x="447951" y="2587437"/>
            <a:ext cx="5979522" cy="579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Noto Sans Symbols"/>
              <a:buNone/>
            </a:pPr>
            <a:r>
              <a:rPr lang="de-DE" sz="1800" b="0" i="1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Welches Medikament wird am häufigsten als photosensibilisierender Farbstoff verwendet?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35"/>
          <p:cNvSpPr/>
          <p:nvPr/>
        </p:nvSpPr>
        <p:spPr>
          <a:xfrm>
            <a:off x="5895848" y="1853154"/>
            <a:ext cx="213055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35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35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7630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>
                <a:solidFill>
                  <a:srgbClr val="BFBFBF"/>
                </a:solidFill>
              </a:rPr>
              <a:t>So funktioniert es…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b="1"/>
              <a:t>Ein photosensibilisierender Farbstoff </a:t>
            </a:r>
            <a:r>
              <a:rPr lang="de-DE" sz="2000">
                <a:solidFill>
                  <a:srgbClr val="BFBFBF"/>
                </a:solidFill>
              </a:rPr>
              <a:t>wird intravenös injiziert</a:t>
            </a:r>
            <a:endParaRPr/>
          </a:p>
        </p:txBody>
      </p:sp>
      <p:sp>
        <p:nvSpPr>
          <p:cNvPr id="600" name="Google Shape;600;p35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35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p35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  <p:sp>
        <p:nvSpPr>
          <p:cNvPr id="602" name="Google Shape;602;p35"/>
          <p:cNvSpPr txBox="1"/>
          <p:nvPr/>
        </p:nvSpPr>
        <p:spPr>
          <a:xfrm>
            <a:off x="447951" y="2587437"/>
            <a:ext cx="5979522" cy="856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Noto Sans Symbols"/>
              <a:buNone/>
            </a:pPr>
            <a:r>
              <a:rPr lang="de-DE" sz="1800" b="0" i="1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Welches Medikament wird am häufigsten als photosensibilisierender Farbstoff verwendet?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Noto Sans Symbols"/>
              <a:buNone/>
            </a:pPr>
            <a:r>
              <a:rPr lang="de-DE" sz="18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Verteporfin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36"/>
          <p:cNvSpPr/>
          <p:nvPr/>
        </p:nvSpPr>
        <p:spPr>
          <a:xfrm>
            <a:off x="5362197" y="1787653"/>
            <a:ext cx="213055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36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36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7630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260"/>
              <a:buChar char="●"/>
            </a:pPr>
            <a:r>
              <a:rPr lang="de-DE" sz="1800" i="1">
                <a:solidFill>
                  <a:srgbClr val="BFBFBF"/>
                </a:solidFill>
              </a:rPr>
              <a:t>So funktioniert es…</a:t>
            </a:r>
            <a:endParaRPr/>
          </a:p>
          <a:p>
            <a:pPr marL="692150" lvl="1" indent="-347663" algn="l" rtl="0">
              <a:spcBef>
                <a:spcPts val="360"/>
              </a:spcBef>
              <a:spcAft>
                <a:spcPts val="0"/>
              </a:spcAft>
              <a:buSzPts val="1260"/>
              <a:buChar char="●"/>
            </a:pPr>
            <a:r>
              <a:rPr lang="de-DE" sz="1800" b="1"/>
              <a:t>Ein photosensibilisierender Farbstoff </a:t>
            </a:r>
            <a:r>
              <a:rPr lang="de-DE" sz="1800">
                <a:solidFill>
                  <a:srgbClr val="BFBFBF"/>
                </a:solidFill>
              </a:rPr>
              <a:t>wird intravenös injiziert</a:t>
            </a:r>
            <a:endParaRPr/>
          </a:p>
        </p:txBody>
      </p:sp>
      <p:sp>
        <p:nvSpPr>
          <p:cNvPr id="610" name="Google Shape;610;p36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36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  <p:sp>
        <p:nvSpPr>
          <p:cNvPr id="612" name="Google Shape;612;p36"/>
          <p:cNvSpPr txBox="1"/>
          <p:nvPr/>
        </p:nvSpPr>
        <p:spPr>
          <a:xfrm>
            <a:off x="447951" y="2587437"/>
            <a:ext cx="5979522" cy="1410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Noto Sans Symbols"/>
              <a:buNone/>
            </a:pPr>
            <a:r>
              <a:rPr lang="de-DE" sz="1800" b="0" i="1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Welches Medikament wird am häufigsten als photosensibilisierender Farbstoff verwendet?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Noto Sans Symbols"/>
              <a:buNone/>
            </a:pPr>
            <a:r>
              <a:rPr lang="de-DE" sz="18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Verteporfin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Noto Sans Symbols"/>
              <a:buNone/>
            </a:pPr>
            <a:r>
              <a:rPr lang="de-DE" sz="1800" b="0" i="1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Wie lautet der Handelsname von Verteporfin?</a:t>
            </a:r>
            <a:endParaRPr sz="1800" b="0" i="0" u="none" strike="noStrike" cap="non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37"/>
          <p:cNvSpPr/>
          <p:nvPr/>
        </p:nvSpPr>
        <p:spPr>
          <a:xfrm>
            <a:off x="5870448" y="1854516"/>
            <a:ext cx="213055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37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9" name="Google Shape;619;p37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7630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</a:rPr>
              <a:t>So funktioniert es…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b="1" dirty="0"/>
              <a:t>Ein </a:t>
            </a:r>
            <a:r>
              <a:rPr lang="de-DE" sz="2000" b="1" dirty="0" err="1"/>
              <a:t>photosensibilisierender</a:t>
            </a:r>
            <a:r>
              <a:rPr lang="de-DE" sz="2000" b="1" dirty="0"/>
              <a:t> Farbstoff </a:t>
            </a:r>
            <a:r>
              <a:rPr lang="de-DE" sz="2000" dirty="0">
                <a:solidFill>
                  <a:srgbClr val="BFBFBF"/>
                </a:solidFill>
              </a:rPr>
              <a:t>wird intravenös injiziert</a:t>
            </a:r>
            <a:endParaRPr dirty="0"/>
          </a:p>
        </p:txBody>
      </p:sp>
      <p:sp>
        <p:nvSpPr>
          <p:cNvPr id="620" name="Google Shape;620;p3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37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37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  <p:sp>
        <p:nvSpPr>
          <p:cNvPr id="622" name="Google Shape;622;p37"/>
          <p:cNvSpPr txBox="1"/>
          <p:nvPr/>
        </p:nvSpPr>
        <p:spPr>
          <a:xfrm>
            <a:off x="447951" y="2587437"/>
            <a:ext cx="5979522" cy="1687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Noto Sans Symbols"/>
              <a:buNone/>
            </a:pPr>
            <a:r>
              <a:rPr lang="de-DE" sz="18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Welches Medikament wird am häufigsten als </a:t>
            </a:r>
            <a:r>
              <a:rPr lang="de-DE" sz="1800" b="0" i="1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photosensibilisierender</a:t>
            </a:r>
            <a:r>
              <a:rPr lang="de-DE" sz="18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Farbstoff verwendet?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Noto Sans Symbols"/>
              <a:buNone/>
            </a:pPr>
            <a:r>
              <a:rPr lang="de-DE" sz="18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Verteporfin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Noto Sans Symbols"/>
              <a:buNone/>
            </a:pPr>
            <a:r>
              <a:rPr lang="de-DE" sz="18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Wie lautet der Handelsname von </a:t>
            </a:r>
            <a:r>
              <a:rPr lang="de-DE" sz="1800" b="0" i="1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Verteporfin</a:t>
            </a:r>
            <a:r>
              <a:rPr lang="de-DE" sz="18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Noto Sans Symbols"/>
              <a:buNone/>
            </a:pPr>
            <a:r>
              <a:rPr lang="de-DE" sz="18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Visudyne</a:t>
            </a:r>
            <a:endParaRPr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38"/>
          <p:cNvSpPr/>
          <p:nvPr/>
        </p:nvSpPr>
        <p:spPr>
          <a:xfrm>
            <a:off x="5559552" y="1874520"/>
            <a:ext cx="213055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" name="Google Shape;628;p38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7630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latin typeface="Arial"/>
                <a:ea typeface="Arial"/>
                <a:cs typeface="Arial"/>
                <a:sym typeface="Arial"/>
              </a:rPr>
              <a:t>So funktioniert es…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Ein </a:t>
            </a:r>
            <a:r>
              <a:rPr lang="de-DE" sz="2000" dirty="0" err="1">
                <a:latin typeface="Arial"/>
                <a:ea typeface="Arial"/>
                <a:cs typeface="Arial"/>
                <a:sym typeface="Arial"/>
              </a:rPr>
              <a:t>photosensibilisierender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Farbstoff wird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intravenös injiziert</a:t>
            </a:r>
            <a:endParaRPr dirty="0"/>
          </a:p>
          <a:p>
            <a:pPr marL="692150" lvl="1" indent="-347663">
              <a:spcBef>
                <a:spcPts val="400"/>
              </a:spcBef>
              <a:buSzPts val="1400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Es wird ausreichend Zeit gewährt, damit sich der Farbstoff im CNV </a:t>
            </a:r>
            <a:r>
              <a:rPr lang="de-DE" sz="2000" dirty="0"/>
              <a:t>anreichern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kann</a:t>
            </a:r>
            <a:endParaRPr sz="20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38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38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" name="Google Shape;630;p38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39"/>
          <p:cNvSpPr/>
          <p:nvPr/>
        </p:nvSpPr>
        <p:spPr>
          <a:xfrm>
            <a:off x="5559552" y="1874520"/>
            <a:ext cx="213055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Google Shape;636;p39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" name="Google Shape;637;p39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7630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latin typeface="Arial"/>
                <a:ea typeface="Arial"/>
                <a:cs typeface="Arial"/>
                <a:sym typeface="Arial"/>
              </a:rPr>
              <a:t>So funktioniert es…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Ein </a:t>
            </a:r>
            <a:r>
              <a:rPr lang="de-DE" sz="2000" dirty="0" err="1">
                <a:latin typeface="Arial"/>
                <a:ea typeface="Arial"/>
                <a:cs typeface="Arial"/>
                <a:sym typeface="Arial"/>
              </a:rPr>
              <a:t>photosensibilisierender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Farbstoff wird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intravenös injiziert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Es wird ausreichend Zeit gewährt, damit sich der Farbstoff im CNV anreichern kann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Das CNV wird mit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für die Aktivierung des Farbstoffs spezifischen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Lichtwellenlänge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bestrahlt</a:t>
            </a:r>
            <a:endParaRPr sz="20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p39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39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p39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  <p:sp>
        <p:nvSpPr>
          <p:cNvPr id="640" name="Google Shape;640;p39"/>
          <p:cNvSpPr/>
          <p:nvPr/>
        </p:nvSpPr>
        <p:spPr>
          <a:xfrm>
            <a:off x="786653" y="3209925"/>
            <a:ext cx="1981200" cy="438150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4"/>
          <p:cNvSpPr/>
          <p:nvPr/>
        </p:nvSpPr>
        <p:spPr>
          <a:xfrm>
            <a:off x="4267200" y="2560574"/>
            <a:ext cx="2171700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4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4"/>
          <p:cNvSpPr/>
          <p:nvPr/>
        </p:nvSpPr>
        <p:spPr>
          <a:xfrm>
            <a:off x="777240" y="2895600"/>
            <a:ext cx="1432560" cy="411226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4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4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>
              <a:spcBef>
                <a:spcPts val="400"/>
              </a:spcBef>
              <a:buSzPts val="1400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neovaskuläre Membranen </a:t>
            </a:r>
            <a:r>
              <a:rPr lang="de-DE" sz="2000" dirty="0">
                <a:solidFill>
                  <a:srgbClr val="0000FF"/>
                </a:solidFill>
              </a:rPr>
              <a:t>(CNV) </a:t>
            </a:r>
            <a:r>
              <a:rPr lang="de-DE" sz="2000" dirty="0"/>
              <a:t>und andere Erkrankungen </a:t>
            </a:r>
          </a:p>
          <a:p>
            <a:pPr marL="692150" lvl="1" indent="-347663">
              <a:spcBef>
                <a:spcPts val="400"/>
              </a:spcBef>
              <a:buSzPts val="1400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entwickelt</a:t>
            </a:r>
            <a:endParaRPr dirty="0"/>
          </a:p>
        </p:txBody>
      </p:sp>
      <p:sp>
        <p:nvSpPr>
          <p:cNvPr id="193" name="Google Shape;193;p4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4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40"/>
          <p:cNvSpPr/>
          <p:nvPr/>
        </p:nvSpPr>
        <p:spPr>
          <a:xfrm>
            <a:off x="5559552" y="1874520"/>
            <a:ext cx="213055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40"/>
          <p:cNvSpPr/>
          <p:nvPr/>
        </p:nvSpPr>
        <p:spPr>
          <a:xfrm>
            <a:off x="813547" y="3173506"/>
            <a:ext cx="1981200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40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40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7630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latin typeface="Arial"/>
                <a:ea typeface="Arial"/>
                <a:cs typeface="Arial"/>
                <a:sym typeface="Arial"/>
              </a:rPr>
              <a:t>So funktioniert es…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Ein </a:t>
            </a:r>
            <a:r>
              <a:rPr lang="de-DE" sz="2000" dirty="0" err="1">
                <a:latin typeface="Arial"/>
                <a:ea typeface="Arial"/>
                <a:cs typeface="Arial"/>
                <a:sym typeface="Arial"/>
              </a:rPr>
              <a:t>photosensibilisierender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Farbstoff wird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intravenös injiziert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Es wird ausreichend Zeit gewährt, damit sich der Farbstoff im CNV anreichern kann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Das CNV wird mit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für die Aktivierung des Farbstoffs spezifischen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Lichtwellenlänge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stimuliert</a:t>
            </a:r>
            <a:endParaRPr sz="20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40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40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41"/>
          <p:cNvSpPr/>
          <p:nvPr/>
        </p:nvSpPr>
        <p:spPr>
          <a:xfrm>
            <a:off x="758952" y="3154839"/>
            <a:ext cx="19842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41"/>
          <p:cNvSpPr/>
          <p:nvPr/>
        </p:nvSpPr>
        <p:spPr>
          <a:xfrm>
            <a:off x="5559552" y="1874520"/>
            <a:ext cx="213055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41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41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7630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latin typeface="Arial"/>
                <a:ea typeface="Arial"/>
                <a:cs typeface="Arial"/>
                <a:sym typeface="Arial"/>
              </a:rPr>
              <a:t>So funktioniert es…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Ein </a:t>
            </a:r>
            <a:r>
              <a:rPr lang="de-DE" sz="2000" dirty="0" err="1">
                <a:latin typeface="Arial"/>
                <a:ea typeface="Arial"/>
                <a:cs typeface="Arial"/>
                <a:sym typeface="Arial"/>
              </a:rPr>
              <a:t>photosensibilisierender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Farbstoff wird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intravenös injiziert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Es wird ausreichend Zeit gewährt, damit sich der Farbstoff im CNV anreichern kann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Das CNV wird mit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für die Aktivierung des Farbstoffs spezifischen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Lichtwellenlänge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stimuliert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Der Farbstoff reagiert mit O</a:t>
            </a:r>
            <a:r>
              <a:rPr lang="de-DE" sz="2000" baseline="-25000" dirty="0">
                <a:latin typeface="Arial"/>
                <a:ea typeface="Arial"/>
                <a:cs typeface="Arial"/>
                <a:sym typeface="Arial"/>
              </a:rPr>
              <a:t>2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, wodurch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Sauerstoff-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und Hydroxyl-Radikale entstehen</a:t>
            </a:r>
            <a:endParaRPr sz="20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4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41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41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  <p:sp>
        <p:nvSpPr>
          <p:cNvPr id="661" name="Google Shape;661;p41"/>
          <p:cNvSpPr/>
          <p:nvPr/>
        </p:nvSpPr>
        <p:spPr>
          <a:xfrm>
            <a:off x="7150100" y="3566319"/>
            <a:ext cx="1295400" cy="381000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41"/>
          <p:cNvSpPr/>
          <p:nvPr/>
        </p:nvSpPr>
        <p:spPr>
          <a:xfrm>
            <a:off x="5334000" y="3566319"/>
            <a:ext cx="1219200" cy="381000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42"/>
          <p:cNvSpPr/>
          <p:nvPr/>
        </p:nvSpPr>
        <p:spPr>
          <a:xfrm>
            <a:off x="7086600" y="3616960"/>
            <a:ext cx="1295400" cy="3810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p42"/>
          <p:cNvSpPr/>
          <p:nvPr/>
        </p:nvSpPr>
        <p:spPr>
          <a:xfrm>
            <a:off x="5324348" y="3586480"/>
            <a:ext cx="130505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9" name="Google Shape;669;p42"/>
          <p:cNvSpPr/>
          <p:nvPr/>
        </p:nvSpPr>
        <p:spPr>
          <a:xfrm>
            <a:off x="826994" y="3188148"/>
            <a:ext cx="19842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" name="Google Shape;670;p42"/>
          <p:cNvSpPr/>
          <p:nvPr/>
        </p:nvSpPr>
        <p:spPr>
          <a:xfrm>
            <a:off x="5559552" y="1874520"/>
            <a:ext cx="213055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42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" name="Google Shape;672;p42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7630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latin typeface="Arial"/>
                <a:ea typeface="Arial"/>
                <a:cs typeface="Arial"/>
                <a:sym typeface="Arial"/>
              </a:rPr>
              <a:t>So funktioniert es…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Ein </a:t>
            </a:r>
            <a:r>
              <a:rPr lang="de-DE" sz="2000" dirty="0" err="1">
                <a:latin typeface="Arial"/>
                <a:ea typeface="Arial"/>
                <a:cs typeface="Arial"/>
                <a:sym typeface="Arial"/>
              </a:rPr>
              <a:t>photosensibilisierender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Farbstoff wird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intravenös injiziert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Es wird ausreichend Zeit gewährt, damit sich der Farbstoff im CNV anreichern kann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Das CNV wird mit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für die Aktivierung des Farbstoffs spezifischen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Lichtwellenlänge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stimuliert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Der Farbstoff reagiert mit O</a:t>
            </a:r>
            <a:r>
              <a:rPr lang="de-DE" sz="2000" baseline="-25000" dirty="0">
                <a:latin typeface="Arial"/>
                <a:ea typeface="Arial"/>
                <a:cs typeface="Arial"/>
                <a:sym typeface="Arial"/>
              </a:rPr>
              <a:t>2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, wodurch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Sauerstoff-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und</a:t>
            </a:r>
            <a:r>
              <a:rPr lang="de-DE" sz="2000" dirty="0"/>
              <a:t>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Hydroxyl-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Radikale entstehen</a:t>
            </a:r>
            <a:endParaRPr sz="20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3" name="Google Shape;673;p4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42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4" name="Google Shape;674;p42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43"/>
          <p:cNvSpPr/>
          <p:nvPr/>
        </p:nvSpPr>
        <p:spPr>
          <a:xfrm>
            <a:off x="7086600" y="3621024"/>
            <a:ext cx="12984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43"/>
          <p:cNvSpPr/>
          <p:nvPr/>
        </p:nvSpPr>
        <p:spPr>
          <a:xfrm>
            <a:off x="5321808" y="3584448"/>
            <a:ext cx="130759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p43"/>
          <p:cNvSpPr/>
          <p:nvPr/>
        </p:nvSpPr>
        <p:spPr>
          <a:xfrm>
            <a:off x="840441" y="3172968"/>
            <a:ext cx="19842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Google Shape;682;p43"/>
          <p:cNvSpPr/>
          <p:nvPr/>
        </p:nvSpPr>
        <p:spPr>
          <a:xfrm>
            <a:off x="5559552" y="1874520"/>
            <a:ext cx="213055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43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4" name="Google Shape;684;p43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7630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latin typeface="Arial"/>
                <a:ea typeface="Arial"/>
                <a:cs typeface="Arial"/>
                <a:sym typeface="Arial"/>
              </a:rPr>
              <a:t>So funktioniert es…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Ein </a:t>
            </a:r>
            <a:r>
              <a:rPr lang="de-DE" sz="2000" dirty="0" err="1">
                <a:latin typeface="Arial"/>
                <a:ea typeface="Arial"/>
                <a:cs typeface="Arial"/>
                <a:sym typeface="Arial"/>
              </a:rPr>
              <a:t>photosensibilisierender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Farbstoff wird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intravenös injiziert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Es wird ausreichend Zeit gewährt, damit sich der Farbstoff im CNV anreichern kann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Das CNV wird mit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für die Aktivierung des Farbstoffs spezifischen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Lichtwellenlänge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stimuliert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Der Farbstoff reagiert mit O</a:t>
            </a:r>
            <a:r>
              <a:rPr lang="de-DE" sz="2000" baseline="-25000" dirty="0">
                <a:latin typeface="Arial"/>
                <a:ea typeface="Arial"/>
                <a:cs typeface="Arial"/>
                <a:sym typeface="Arial"/>
              </a:rPr>
              <a:t>2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, wodurch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Sauerstoff-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und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Hydroxyl-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Radikale entstehen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Freie Radikale     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massive Thrombozytenaktivierung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344487" lvl="1" indent="0" algn="l" rtl="0">
              <a:spcBef>
                <a:spcPts val="400"/>
              </a:spcBef>
              <a:spcAft>
                <a:spcPts val="0"/>
              </a:spcAft>
              <a:buSzPts val="1400"/>
              <a:buNone/>
            </a:pP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Thrombose des pathologischen Gefäßsystems</a:t>
            </a:r>
            <a:endParaRPr sz="20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4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43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43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  <p:sp>
        <p:nvSpPr>
          <p:cNvPr id="687" name="Google Shape;687;p43"/>
          <p:cNvSpPr/>
          <p:nvPr/>
        </p:nvSpPr>
        <p:spPr>
          <a:xfrm>
            <a:off x="2895600" y="4198938"/>
            <a:ext cx="3886200" cy="381000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de-DE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intravaskuläres Ereignis</a:t>
            </a:r>
            <a:endParaRPr/>
          </a:p>
        </p:txBody>
      </p:sp>
      <p:sp>
        <p:nvSpPr>
          <p:cNvPr id="688" name="Google Shape;688;p43"/>
          <p:cNvSpPr/>
          <p:nvPr/>
        </p:nvSpPr>
        <p:spPr>
          <a:xfrm>
            <a:off x="469900" y="4579938"/>
            <a:ext cx="5410200" cy="381000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de-DE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intravaskuläres Ergebnis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44"/>
          <p:cNvSpPr/>
          <p:nvPr/>
        </p:nvSpPr>
        <p:spPr>
          <a:xfrm>
            <a:off x="2895600" y="4241324"/>
            <a:ext cx="3886200" cy="3810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44"/>
          <p:cNvSpPr/>
          <p:nvPr/>
        </p:nvSpPr>
        <p:spPr>
          <a:xfrm>
            <a:off x="457200" y="4596924"/>
            <a:ext cx="5410200" cy="3810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44"/>
          <p:cNvSpPr/>
          <p:nvPr/>
        </p:nvSpPr>
        <p:spPr>
          <a:xfrm>
            <a:off x="7086600" y="3621024"/>
            <a:ext cx="12984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44"/>
          <p:cNvSpPr/>
          <p:nvPr/>
        </p:nvSpPr>
        <p:spPr>
          <a:xfrm>
            <a:off x="5321808" y="3584448"/>
            <a:ext cx="130759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44"/>
          <p:cNvSpPr/>
          <p:nvPr/>
        </p:nvSpPr>
        <p:spPr>
          <a:xfrm>
            <a:off x="800100" y="3160328"/>
            <a:ext cx="19842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44"/>
          <p:cNvSpPr/>
          <p:nvPr/>
        </p:nvSpPr>
        <p:spPr>
          <a:xfrm>
            <a:off x="5559552" y="1874520"/>
            <a:ext cx="213055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44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44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7630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latin typeface="Arial"/>
                <a:ea typeface="Arial"/>
                <a:cs typeface="Arial"/>
                <a:sym typeface="Arial"/>
              </a:rPr>
              <a:t>So funktioniert es…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Ein </a:t>
            </a:r>
            <a:r>
              <a:rPr lang="de-DE" sz="2000" dirty="0" err="1">
                <a:latin typeface="Arial"/>
                <a:ea typeface="Arial"/>
                <a:cs typeface="Arial"/>
                <a:sym typeface="Arial"/>
              </a:rPr>
              <a:t>photosensibilisierender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Farbstoff wird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intravenös injiziert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Es wird ausreichend Zeit gewährt, damit sich der Farbstoff im CNV anreichern kann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Das CNV wird mit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für die Aktivierung des Farbstoffs spezifischen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Lichtwellenlänge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stimuliert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Der Farbstoff reagiert mit O</a:t>
            </a:r>
            <a:r>
              <a:rPr lang="de-DE" sz="2000" baseline="-25000" dirty="0">
                <a:latin typeface="Arial"/>
                <a:ea typeface="Arial"/>
                <a:cs typeface="Arial"/>
                <a:sym typeface="Arial"/>
              </a:rPr>
              <a:t>2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, wodurch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Sauerstoff-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und Hydroxyl- Radikale entstehen</a:t>
            </a:r>
            <a:endParaRPr dirty="0"/>
          </a:p>
          <a:p>
            <a:pPr marL="692150" lvl="1" indent="-347663">
              <a:spcBef>
                <a:spcPts val="400"/>
              </a:spcBef>
              <a:buSzPts val="1400"/>
            </a:pP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Freie Radikale </a:t>
            </a:r>
            <a:r>
              <a:rPr lang="en-US" altLang="en-US" sz="2000" dirty="0">
                <a:sym typeface="Wingdings" panose="05000000000000000000" pitchFamily="2" charset="2"/>
              </a:rPr>
              <a:t>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massive Thrombozytenaktivierung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en-US" dirty="0">
                <a:sym typeface="Wingdings" panose="05000000000000000000" pitchFamily="2" charset="2"/>
              </a:rPr>
              <a:t></a:t>
            </a:r>
            <a:endParaRPr lang="de-DE" dirty="0"/>
          </a:p>
          <a:p>
            <a:pPr marL="344487" lvl="1" indent="0" algn="l" rtl="0">
              <a:spcBef>
                <a:spcPts val="400"/>
              </a:spcBef>
              <a:spcAft>
                <a:spcPts val="0"/>
              </a:spcAft>
              <a:buSzPts val="1400"/>
              <a:buNone/>
            </a:pP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Thrombose des pathologischen Gefäßsystems</a:t>
            </a:r>
          </a:p>
        </p:txBody>
      </p:sp>
      <p:sp>
        <p:nvSpPr>
          <p:cNvPr id="701" name="Google Shape;701;p44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44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44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45"/>
          <p:cNvSpPr/>
          <p:nvPr/>
        </p:nvSpPr>
        <p:spPr>
          <a:xfrm>
            <a:off x="3276600" y="5221288"/>
            <a:ext cx="3886200" cy="3810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45"/>
          <p:cNvSpPr/>
          <p:nvPr/>
        </p:nvSpPr>
        <p:spPr>
          <a:xfrm>
            <a:off x="791629" y="4537189"/>
            <a:ext cx="5410200" cy="3810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45"/>
          <p:cNvSpPr/>
          <p:nvPr/>
        </p:nvSpPr>
        <p:spPr>
          <a:xfrm>
            <a:off x="7086600" y="3621024"/>
            <a:ext cx="12984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45"/>
          <p:cNvSpPr/>
          <p:nvPr/>
        </p:nvSpPr>
        <p:spPr>
          <a:xfrm>
            <a:off x="5321808" y="3584448"/>
            <a:ext cx="130759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45"/>
          <p:cNvSpPr/>
          <p:nvPr/>
        </p:nvSpPr>
        <p:spPr>
          <a:xfrm>
            <a:off x="2286000" y="3200400"/>
            <a:ext cx="19842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Google Shape;712;p45"/>
          <p:cNvSpPr/>
          <p:nvPr/>
        </p:nvSpPr>
        <p:spPr>
          <a:xfrm>
            <a:off x="5559552" y="1874520"/>
            <a:ext cx="213055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45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45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7630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 funktioniert es…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photosensibilisierender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Farbstoff wird intravenös injiziert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Es wird ausreichend Zeit gewährt, damit sich der Farbstoff im CNV anreichern kann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Das CNV </a:t>
            </a:r>
            <a:r>
              <a:rPr lang="de-DE" sz="2000" b="1" dirty="0">
                <a:latin typeface="Arial"/>
                <a:ea typeface="Arial"/>
                <a:cs typeface="Arial"/>
                <a:sym typeface="Arial"/>
              </a:rPr>
              <a:t>wird mit </a:t>
            </a:r>
            <a:r>
              <a:rPr lang="de-DE" sz="2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einer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für die Aktivierung des Farbstoffs spezifischen </a:t>
            </a:r>
            <a:r>
              <a:rPr lang="de-DE" sz="2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Lichtwellenlänge</a:t>
            </a:r>
            <a:r>
              <a:rPr lang="de-DE" sz="2000" b="1" dirty="0">
                <a:latin typeface="Arial"/>
                <a:ea typeface="Arial"/>
                <a:cs typeface="Arial"/>
                <a:sym typeface="Arial"/>
              </a:rPr>
              <a:t> stimuliert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Der Farbstoff reagiert mit O</a:t>
            </a:r>
            <a:r>
              <a:rPr lang="de-DE" sz="2000" baseline="-25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, wodurch Sauerstoff- und Hydroxyl-Radikale entstehen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Freie Radikale 🡪 massive Thrombozytenaktivierung 🡪 Thrombose des pathologischen Gefäßsystems</a:t>
            </a:r>
            <a:endParaRPr sz="20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45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45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45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  <p:sp>
        <p:nvSpPr>
          <p:cNvPr id="717" name="Google Shape;717;p45"/>
          <p:cNvSpPr txBox="1"/>
          <p:nvPr/>
        </p:nvSpPr>
        <p:spPr>
          <a:xfrm>
            <a:off x="1566329" y="3592309"/>
            <a:ext cx="6574371" cy="2826415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 Art von Gerät wird zur Abgabe des Lichts verwendet?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FEFE47"/>
                </a:solidFill>
                <a:latin typeface="Arial"/>
                <a:ea typeface="Arial"/>
                <a:cs typeface="Arial"/>
                <a:sym typeface="Arial"/>
              </a:rPr>
              <a:t>Ein Laser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FEFE47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FEFE47"/>
                </a:solidFill>
                <a:latin typeface="Arial"/>
                <a:ea typeface="Arial"/>
                <a:cs typeface="Arial"/>
                <a:sym typeface="Arial"/>
              </a:rPr>
              <a:t>Ist die PDT also ein Laserverfahren, das beispielsweise mit </a:t>
            </a:r>
            <a:r>
              <a:rPr lang="de-DE" sz="1400" i="1" dirty="0" err="1">
                <a:solidFill>
                  <a:srgbClr val="FEFE47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i="1" dirty="0">
                <a:solidFill>
                  <a:srgbClr val="FEFE47"/>
                </a:solidFill>
                <a:latin typeface="Arial"/>
                <a:ea typeface="Arial"/>
                <a:cs typeface="Arial"/>
                <a:sym typeface="Arial"/>
              </a:rPr>
              <a:t> vergleichbar ist?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FEFE47"/>
                </a:solidFill>
                <a:latin typeface="Arial"/>
                <a:ea typeface="Arial"/>
                <a:cs typeface="Arial"/>
                <a:sym typeface="Arial"/>
              </a:rPr>
              <a:t>Ja und nein. Sie ähneln sich insofern, als beide Laserlicht nutzen, um therapeutische Veränderungen im Gewebe zu bewirken. Sie unterscheiden sich jedoch darin, dass sie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FEFE47"/>
                </a:solidFill>
                <a:latin typeface="Arial"/>
                <a:ea typeface="Arial"/>
                <a:cs typeface="Arial"/>
                <a:sym typeface="Arial"/>
              </a:rPr>
              <a:t>sehr unterschiedliche </a:t>
            </a:r>
            <a:r>
              <a:rPr lang="de-DE" sz="1400" b="1" dirty="0">
                <a:solidFill>
                  <a:srgbClr val="FEFE47"/>
                </a:solidFill>
                <a:latin typeface="Arial"/>
                <a:ea typeface="Arial"/>
                <a:cs typeface="Arial"/>
                <a:sym typeface="Arial"/>
              </a:rPr>
              <a:t>Laser-Gewebe-Wechselwirkungen </a:t>
            </a:r>
            <a:r>
              <a:rPr lang="de-DE" sz="1400" dirty="0">
                <a:solidFill>
                  <a:srgbClr val="FEFE47"/>
                </a:solidFill>
                <a:latin typeface="Arial"/>
                <a:ea typeface="Arial"/>
                <a:cs typeface="Arial"/>
                <a:sym typeface="Arial"/>
              </a:rPr>
              <a:t>nutzen, um die gewünschten Gewebeveränderungen zu induzieren – wie wir gesehen haben, nutzt die PDT einen photochemischen Eingriff, während die </a:t>
            </a:r>
            <a:r>
              <a:rPr lang="de-DE" sz="1400" dirty="0" err="1">
                <a:solidFill>
                  <a:srgbClr val="FEFE47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dirty="0">
                <a:solidFill>
                  <a:srgbClr val="FEFE47"/>
                </a:solidFill>
                <a:latin typeface="Arial"/>
                <a:ea typeface="Arial"/>
                <a:cs typeface="Arial"/>
                <a:sym typeface="Arial"/>
              </a:rPr>
              <a:t> die Fähigkeit eines Lasers nutzt,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FEFE47"/>
                </a:solidFill>
                <a:latin typeface="Arial"/>
                <a:ea typeface="Arial"/>
                <a:cs typeface="Arial"/>
                <a:sym typeface="Arial"/>
              </a:rPr>
              <a:t>intensive lokale Wärme zu erzeugen (d. h., es handelt sich um einen thermischen Laser).</a:t>
            </a:r>
            <a:endParaRPr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46"/>
          <p:cNvSpPr/>
          <p:nvPr/>
        </p:nvSpPr>
        <p:spPr>
          <a:xfrm>
            <a:off x="3276600" y="5221288"/>
            <a:ext cx="3886200" cy="3810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46"/>
          <p:cNvSpPr/>
          <p:nvPr/>
        </p:nvSpPr>
        <p:spPr>
          <a:xfrm>
            <a:off x="736600" y="4572000"/>
            <a:ext cx="5410200" cy="3810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46"/>
          <p:cNvSpPr/>
          <p:nvPr/>
        </p:nvSpPr>
        <p:spPr>
          <a:xfrm>
            <a:off x="7086600" y="3621024"/>
            <a:ext cx="12984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46"/>
          <p:cNvSpPr/>
          <p:nvPr/>
        </p:nvSpPr>
        <p:spPr>
          <a:xfrm>
            <a:off x="5321808" y="3584448"/>
            <a:ext cx="130759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46"/>
          <p:cNvSpPr/>
          <p:nvPr/>
        </p:nvSpPr>
        <p:spPr>
          <a:xfrm>
            <a:off x="2286000" y="3200400"/>
            <a:ext cx="19842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46"/>
          <p:cNvSpPr/>
          <p:nvPr/>
        </p:nvSpPr>
        <p:spPr>
          <a:xfrm>
            <a:off x="5559552" y="1874520"/>
            <a:ext cx="213055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46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46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7630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 funktioniert es…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photosensibilisierender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Farbstoff wird intravenös injiziert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Es wird ausreichend Zeit gewährt, damit sich der Farbstoff im CNV anreichern kann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Das CNV </a:t>
            </a:r>
            <a:r>
              <a:rPr lang="de-DE" sz="2000" b="1" dirty="0">
                <a:latin typeface="Arial"/>
                <a:ea typeface="Arial"/>
                <a:cs typeface="Arial"/>
                <a:sym typeface="Arial"/>
              </a:rPr>
              <a:t>wird mit </a:t>
            </a:r>
            <a:r>
              <a:rPr lang="de-DE" sz="2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einer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für die Aktivierung des Farbstoffs spezifischen </a:t>
            </a:r>
            <a:r>
              <a:rPr lang="de-DE" sz="2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Lichtwellenlänge</a:t>
            </a:r>
            <a:r>
              <a:rPr lang="de-DE" sz="2000" b="1" dirty="0">
                <a:latin typeface="Arial"/>
                <a:ea typeface="Arial"/>
                <a:cs typeface="Arial"/>
                <a:sym typeface="Arial"/>
              </a:rPr>
              <a:t> stimuliert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Der Farbstoff reagiert mit O</a:t>
            </a:r>
            <a:r>
              <a:rPr lang="de-DE" sz="2000" baseline="-25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, wodurch Sauerstoff- und Hydroxyl-Radikale entstehen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Freie Radikale 🡪 massive Thrombozytenaktivierung 🡪 Thrombose des pathologischen Gefäßsystems</a:t>
            </a:r>
            <a:endParaRPr sz="20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46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46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  <p:sp>
        <p:nvSpPr>
          <p:cNvPr id="732" name="Google Shape;732;p46"/>
          <p:cNvSpPr txBox="1"/>
          <p:nvPr/>
        </p:nvSpPr>
        <p:spPr>
          <a:xfrm>
            <a:off x="1655229" y="3566909"/>
            <a:ext cx="6574371" cy="2395528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 Art von Gerät wird zur Lichtabgabe verwendet?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 Laser</a:t>
            </a:r>
            <a:endParaRPr sz="1400" dirty="0">
              <a:solidFill>
                <a:srgbClr val="FEFE47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FEFE47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FEFE47"/>
                </a:solidFill>
                <a:latin typeface="Arial"/>
                <a:ea typeface="Arial"/>
                <a:cs typeface="Arial"/>
                <a:sym typeface="Arial"/>
              </a:rPr>
              <a:t>Ist die PDT also ein Laserverfahren, das beispielsweise mit </a:t>
            </a:r>
            <a:r>
              <a:rPr lang="de-DE" sz="1400" i="1" dirty="0" err="1">
                <a:solidFill>
                  <a:srgbClr val="FEFE47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i="1" dirty="0">
                <a:solidFill>
                  <a:srgbClr val="FEFE47"/>
                </a:solidFill>
                <a:latin typeface="Arial"/>
                <a:ea typeface="Arial"/>
                <a:cs typeface="Arial"/>
                <a:sym typeface="Arial"/>
              </a:rPr>
              <a:t> vergleichbar ist?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FEFE47"/>
                </a:solidFill>
                <a:latin typeface="Arial"/>
                <a:ea typeface="Arial"/>
                <a:cs typeface="Arial"/>
                <a:sym typeface="Arial"/>
              </a:rPr>
              <a:t>Ja und nein. Sie ähneln sich insofern, als beide Laserlicht nutzen, um therapeutische Veränderungen im Gewebe zu bewirken. Sie unterscheiden sich jedoch darin, dass sie sehr unterschiedliche </a:t>
            </a:r>
            <a:r>
              <a:rPr lang="de-DE" sz="1400" b="1" dirty="0">
                <a:solidFill>
                  <a:srgbClr val="FEFE47"/>
                </a:solidFill>
                <a:latin typeface="Arial"/>
                <a:ea typeface="Arial"/>
                <a:cs typeface="Arial"/>
                <a:sym typeface="Arial"/>
              </a:rPr>
              <a:t>Laser-Gewebe-Wechselwirkungen </a:t>
            </a:r>
            <a:r>
              <a:rPr lang="de-DE" sz="1400" dirty="0">
                <a:solidFill>
                  <a:srgbClr val="FEFE47"/>
                </a:solidFill>
                <a:latin typeface="Arial"/>
                <a:ea typeface="Arial"/>
                <a:cs typeface="Arial"/>
                <a:sym typeface="Arial"/>
              </a:rPr>
              <a:t>nutzen, um die gewünschten Gewebeveränderungen zu induzieren – wie wir gesehen haben, nutzt die PDT einen photochemischen Eingriff, während die </a:t>
            </a:r>
            <a:r>
              <a:rPr lang="de-DE" sz="1400" dirty="0" err="1">
                <a:solidFill>
                  <a:srgbClr val="FEFE47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dirty="0">
                <a:solidFill>
                  <a:srgbClr val="FEFE47"/>
                </a:solidFill>
                <a:latin typeface="Arial"/>
                <a:ea typeface="Arial"/>
                <a:cs typeface="Arial"/>
                <a:sym typeface="Arial"/>
              </a:rPr>
              <a:t> die Fähigkeit eines Lasers nutzt, intensive lokale Wärme zu erzeugen (d. h., es handelt sich um einen thermischen Laser).</a:t>
            </a:r>
            <a:endParaRPr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47"/>
          <p:cNvSpPr/>
          <p:nvPr/>
        </p:nvSpPr>
        <p:spPr>
          <a:xfrm>
            <a:off x="3276600" y="5221288"/>
            <a:ext cx="3886200" cy="3810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47"/>
          <p:cNvSpPr/>
          <p:nvPr/>
        </p:nvSpPr>
        <p:spPr>
          <a:xfrm>
            <a:off x="876300" y="4533900"/>
            <a:ext cx="5410200" cy="3810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47"/>
          <p:cNvSpPr/>
          <p:nvPr/>
        </p:nvSpPr>
        <p:spPr>
          <a:xfrm>
            <a:off x="7086600" y="3621024"/>
            <a:ext cx="12984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p47"/>
          <p:cNvSpPr/>
          <p:nvPr/>
        </p:nvSpPr>
        <p:spPr>
          <a:xfrm>
            <a:off x="5321808" y="3584448"/>
            <a:ext cx="130759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1" name="Google Shape;741;p47"/>
          <p:cNvSpPr/>
          <p:nvPr/>
        </p:nvSpPr>
        <p:spPr>
          <a:xfrm>
            <a:off x="2286000" y="3200400"/>
            <a:ext cx="19842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2" name="Google Shape;742;p47"/>
          <p:cNvSpPr/>
          <p:nvPr/>
        </p:nvSpPr>
        <p:spPr>
          <a:xfrm>
            <a:off x="5559552" y="1874520"/>
            <a:ext cx="213055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Google Shape;743;p47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4" name="Google Shape;744;p47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7630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 funktioniert es…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photosensibilisierender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Farbstoff wird intravenös injiziert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Es wird ausreichend Zeit gewährt, damit sich der Farbstoff im CNV anreichern kann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Das CNV </a:t>
            </a:r>
            <a:r>
              <a:rPr lang="de-DE" sz="2000" b="1" dirty="0">
                <a:latin typeface="Arial"/>
                <a:ea typeface="Arial"/>
                <a:cs typeface="Arial"/>
                <a:sym typeface="Arial"/>
              </a:rPr>
              <a:t>wird mit </a:t>
            </a:r>
            <a:r>
              <a:rPr lang="de-DE" sz="2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einer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für die Aktivierung des Farbstoffs spezifischen </a:t>
            </a:r>
            <a:r>
              <a:rPr lang="de-DE" sz="2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Lichtwellenlänge</a:t>
            </a:r>
            <a:r>
              <a:rPr lang="de-DE" sz="2000" b="1" dirty="0">
                <a:latin typeface="Arial"/>
                <a:ea typeface="Arial"/>
                <a:cs typeface="Arial"/>
                <a:sym typeface="Arial"/>
              </a:rPr>
              <a:t> stimuliert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Der Farbstoff reagiert mit O</a:t>
            </a:r>
            <a:r>
              <a:rPr lang="de-DE" sz="2000" baseline="-25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, wodurch Sauerstoff- und Hydroxyl-Radikale entstehen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Freie Radikale 🡪 massive Thrombozytenaktivierung 🡪 Thrombose des pathologischen Gefäßsystems</a:t>
            </a:r>
            <a:endParaRPr sz="20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5" name="Google Shape;745;p4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47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  <p:sp>
        <p:nvSpPr>
          <p:cNvPr id="747" name="Google Shape;747;p47"/>
          <p:cNvSpPr txBox="1"/>
          <p:nvPr/>
        </p:nvSpPr>
        <p:spPr>
          <a:xfrm>
            <a:off x="1642529" y="3584576"/>
            <a:ext cx="6574371" cy="2395528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 Art von Gerät wird zur Lichtabgabe verwendet?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 Laser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 die PDT also ein Laserverfahren, das beispielsweise mit </a:t>
            </a:r>
            <a:r>
              <a:rPr lang="de-DE" sz="14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vergleichbar ist?</a:t>
            </a:r>
            <a:endParaRPr sz="1400" i="1" dirty="0">
              <a:solidFill>
                <a:srgbClr val="FEFE47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FEFE47"/>
                </a:solidFill>
                <a:latin typeface="Arial"/>
                <a:ea typeface="Arial"/>
                <a:cs typeface="Arial"/>
                <a:sym typeface="Arial"/>
              </a:rPr>
              <a:t>Ja und nein. Sie ähneln sich insofern, als beide Laserlicht nutzen, um therapeutische Veränderungen im Gewebe zu bewirken. Sie unterscheiden sich jedoch darin, dass sie sehr unterschiedliche </a:t>
            </a:r>
            <a:r>
              <a:rPr lang="de-DE" sz="1400" b="1" dirty="0">
                <a:solidFill>
                  <a:srgbClr val="FEFE47"/>
                </a:solidFill>
                <a:latin typeface="Arial"/>
                <a:ea typeface="Arial"/>
                <a:cs typeface="Arial"/>
                <a:sym typeface="Arial"/>
              </a:rPr>
              <a:t>Laser-Gewebe-Wechselwirkungen </a:t>
            </a:r>
            <a:r>
              <a:rPr lang="de-DE" sz="1400" dirty="0">
                <a:solidFill>
                  <a:srgbClr val="FEFE47"/>
                </a:solidFill>
                <a:latin typeface="Arial"/>
                <a:ea typeface="Arial"/>
                <a:cs typeface="Arial"/>
                <a:sym typeface="Arial"/>
              </a:rPr>
              <a:t>nutzen, um die gewünschten Gewebeveränderungen zu induzieren – wie wir gesehen haben, nutzt die PDT einen photochemischen Eingriff, während die </a:t>
            </a:r>
            <a:r>
              <a:rPr lang="de-DE" sz="1400" dirty="0" err="1">
                <a:solidFill>
                  <a:srgbClr val="FEFE47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dirty="0">
                <a:solidFill>
                  <a:srgbClr val="FEFE47"/>
                </a:solidFill>
                <a:latin typeface="Arial"/>
                <a:ea typeface="Arial"/>
                <a:cs typeface="Arial"/>
                <a:sym typeface="Arial"/>
              </a:rPr>
              <a:t> die Fähigkeit eines Lasers nutzt, intensive lokale Wärme zu erzeugen (d. h., es handelt sich um einen thermischen Laser).</a:t>
            </a:r>
            <a:endParaRPr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48"/>
          <p:cNvSpPr/>
          <p:nvPr/>
        </p:nvSpPr>
        <p:spPr>
          <a:xfrm>
            <a:off x="3276600" y="5221288"/>
            <a:ext cx="3886200" cy="3810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48"/>
          <p:cNvSpPr/>
          <p:nvPr/>
        </p:nvSpPr>
        <p:spPr>
          <a:xfrm>
            <a:off x="762000" y="4537189"/>
            <a:ext cx="5410200" cy="3810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48"/>
          <p:cNvSpPr/>
          <p:nvPr/>
        </p:nvSpPr>
        <p:spPr>
          <a:xfrm>
            <a:off x="7086600" y="3621024"/>
            <a:ext cx="12984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48"/>
          <p:cNvSpPr/>
          <p:nvPr/>
        </p:nvSpPr>
        <p:spPr>
          <a:xfrm>
            <a:off x="5321808" y="3584448"/>
            <a:ext cx="130759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48"/>
          <p:cNvSpPr/>
          <p:nvPr/>
        </p:nvSpPr>
        <p:spPr>
          <a:xfrm>
            <a:off x="2286000" y="3200400"/>
            <a:ext cx="19842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48"/>
          <p:cNvSpPr/>
          <p:nvPr/>
        </p:nvSpPr>
        <p:spPr>
          <a:xfrm>
            <a:off x="5559552" y="1874520"/>
            <a:ext cx="213055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48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48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7630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 funktioniert es…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photosensibilisierender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Farbstoff wird intravenös injiziert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Es wird ausreichend Zeit gewährt, damit sich der Farbstoff im CNV anreichern kann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Das CNV </a:t>
            </a:r>
            <a:r>
              <a:rPr lang="de-DE" sz="2000" b="1" dirty="0">
                <a:latin typeface="Arial"/>
                <a:ea typeface="Arial"/>
                <a:cs typeface="Arial"/>
                <a:sym typeface="Arial"/>
              </a:rPr>
              <a:t>wird mit </a:t>
            </a:r>
            <a:r>
              <a:rPr lang="de-DE" sz="2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einer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für die Aktivierung des Farbstoffs spezifischen </a:t>
            </a:r>
            <a:r>
              <a:rPr lang="de-DE" sz="2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Lichtwellenlänge</a:t>
            </a:r>
            <a:r>
              <a:rPr lang="de-DE" sz="2000" b="1" dirty="0">
                <a:latin typeface="Arial"/>
                <a:ea typeface="Arial"/>
                <a:cs typeface="Arial"/>
                <a:sym typeface="Arial"/>
              </a:rPr>
              <a:t> stimuliert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Der Farbstoff reagiert mit O</a:t>
            </a:r>
            <a:r>
              <a:rPr lang="de-DE" sz="2000" baseline="-25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, wodurch Sauerstoff- und Hydroxyl-Radikale entstehen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Freie Radikale 🡪 massive Thrombozytenaktivierung 🡪 Thrombose des pathologischen Gefäßsystems</a:t>
            </a:r>
            <a:endParaRPr sz="20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48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48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  <p:sp>
        <p:nvSpPr>
          <p:cNvPr id="762" name="Google Shape;762;p48"/>
          <p:cNvSpPr txBox="1"/>
          <p:nvPr/>
        </p:nvSpPr>
        <p:spPr>
          <a:xfrm>
            <a:off x="1617129" y="3592309"/>
            <a:ext cx="6574371" cy="2395528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 Art von Gerät wird zur Lichtabgabe verwendet?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 Laser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 die PDT also ein Laserverfahren, das beispielsweise mit </a:t>
            </a:r>
            <a:r>
              <a:rPr lang="de-DE" sz="14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vergleichbar ist?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Ja und nein. Sie ähneln sich insofern, als beide Laserlicht nutzen, um therapeutische Veränderungen im Gewebe zu bewirken. Sie unterscheiden sich jedoch darin, dass sie sehr unterschiedliche </a:t>
            </a:r>
            <a:r>
              <a:rPr lang="de-DE" sz="1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Laser-Gewebe-Wechselwirkungen </a:t>
            </a:r>
            <a:r>
              <a:rPr lang="de-DE" sz="14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nutzen, um die gewünschten Gewebeveränderungen zu induzieren – wie wir gesehen haben, nutzt die PDT einen photochemischen Eingriff, während die </a:t>
            </a:r>
            <a:r>
              <a:rPr lang="de-DE" sz="14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die Fähigkeit eines Lasers nutzt, intensive lokale Wärme zu erzeugen (d. h., es handelt sich um einen thermischen Laser).</a:t>
            </a:r>
            <a:endParaRPr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49"/>
          <p:cNvSpPr/>
          <p:nvPr/>
        </p:nvSpPr>
        <p:spPr>
          <a:xfrm>
            <a:off x="3276600" y="5221288"/>
            <a:ext cx="3886200" cy="3810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49"/>
          <p:cNvSpPr/>
          <p:nvPr/>
        </p:nvSpPr>
        <p:spPr>
          <a:xfrm>
            <a:off x="775757" y="4519011"/>
            <a:ext cx="5410200" cy="3810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49"/>
          <p:cNvSpPr/>
          <p:nvPr/>
        </p:nvSpPr>
        <p:spPr>
          <a:xfrm>
            <a:off x="7086600" y="3621024"/>
            <a:ext cx="12984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49"/>
          <p:cNvSpPr/>
          <p:nvPr/>
        </p:nvSpPr>
        <p:spPr>
          <a:xfrm>
            <a:off x="5321808" y="3584448"/>
            <a:ext cx="130759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49"/>
          <p:cNvSpPr/>
          <p:nvPr/>
        </p:nvSpPr>
        <p:spPr>
          <a:xfrm>
            <a:off x="2286000" y="3200400"/>
            <a:ext cx="19842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49"/>
          <p:cNvSpPr/>
          <p:nvPr/>
        </p:nvSpPr>
        <p:spPr>
          <a:xfrm>
            <a:off x="5559552" y="1874520"/>
            <a:ext cx="213055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49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49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7630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 funktioniert es…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photosensibilisierender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Farbstoff wird intravenös injiziert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Es wird ausreichend Zeit gewährt, damit sich der Farbstoff im CNV anreichern kann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Das CNV </a:t>
            </a:r>
            <a:r>
              <a:rPr lang="de-DE" sz="2000" b="1" dirty="0">
                <a:latin typeface="Arial"/>
                <a:ea typeface="Arial"/>
                <a:cs typeface="Arial"/>
                <a:sym typeface="Arial"/>
              </a:rPr>
              <a:t>wird mit </a:t>
            </a:r>
            <a:r>
              <a:rPr lang="de-DE" sz="2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einer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für die Aktivierung des Farbstoffs spezifischen </a:t>
            </a:r>
            <a:r>
              <a:rPr lang="de-DE" sz="2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Lichtwellenlänge</a:t>
            </a:r>
            <a:r>
              <a:rPr lang="de-DE" sz="2000" b="1" dirty="0">
                <a:latin typeface="Arial"/>
                <a:ea typeface="Arial"/>
                <a:cs typeface="Arial"/>
                <a:sym typeface="Arial"/>
              </a:rPr>
              <a:t> stimuliert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Der Farbstoff reagiert mit O</a:t>
            </a:r>
            <a:r>
              <a:rPr lang="de-DE" sz="2000" baseline="-25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, wodurch Sauerstoff- und Hydroxyl-Radikale entstehen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Freie Radikale 🡪 massive Thrombozytenaktivierung 🡪 Thrombose des pathologischen Gefäßsystems</a:t>
            </a:r>
            <a:endParaRPr sz="20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49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49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  <p:sp>
        <p:nvSpPr>
          <p:cNvPr id="777" name="Google Shape;777;p49"/>
          <p:cNvSpPr txBox="1"/>
          <p:nvPr/>
        </p:nvSpPr>
        <p:spPr>
          <a:xfrm>
            <a:off x="1655229" y="3944015"/>
            <a:ext cx="6574371" cy="2610971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Art von Gerät wird zur Lichtabgabe verwendet?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Ein Laser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Ist die PDT also ein Laserverfahren, das beispielsweise mit </a:t>
            </a:r>
            <a:r>
              <a:rPr lang="de-DE" sz="1400" i="1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i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vergleichbar ist?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Ja und nein. Sie ähneln sich insofern, als beide Laserlicht nutzen, um therapeutische Veränderungen im Gewebe zu bewirken. Sie unterscheiden sich jedoch darin, dass sie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sehr unterschiedliche </a:t>
            </a:r>
            <a:r>
              <a:rPr lang="de-DE" sz="1400" b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Laser-Gewebe-Wechselwirkungen </a:t>
            </a: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nutzen, um die gewünschten Gewebeveränderungen zu induzieren – wie wir gesehen haben, nutzt die PDT einen photochemischen Eingriff, während die </a:t>
            </a:r>
            <a:r>
              <a:rPr lang="de-DE" sz="1400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de-DE" sz="1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Fähigkeit eines Lasers </a:t>
            </a: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nutzt</a:t>
            </a:r>
            <a:r>
              <a:rPr lang="de-DE" sz="1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intensive lokale Wärme zu erzeugen </a:t>
            </a: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(d. h., es handelt sich um einen thermischen Laser).</a:t>
            </a:r>
            <a:endParaRPr dirty="0"/>
          </a:p>
        </p:txBody>
      </p:sp>
      <p:sp>
        <p:nvSpPr>
          <p:cNvPr id="778" name="Google Shape;778;p49"/>
          <p:cNvSpPr txBox="1"/>
          <p:nvPr/>
        </p:nvSpPr>
        <p:spPr>
          <a:xfrm>
            <a:off x="1018114" y="2870865"/>
            <a:ext cx="7848600" cy="3041858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Warum verursacht der PDT-Laser keine thermischen Schäden wie ein </a:t>
            </a:r>
            <a:r>
              <a:rPr lang="de-DE" sz="14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Argonlaser</a:t>
            </a:r>
            <a:r>
              <a:rPr lang="de-DE" sz="14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(der üblicherweise für </a:t>
            </a:r>
            <a:r>
              <a:rPr lang="de-DE" sz="14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verwendet wird)?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Weil der PDT-Laser ein Laser mit niedriger Fluenz ist, während Argon-</a:t>
            </a:r>
            <a:r>
              <a:rPr lang="de-DE" sz="1400" dirty="0" err="1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 eine hohe Fluenz aufweist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99CC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Was bedeutet </a:t>
            </a:r>
            <a:r>
              <a:rPr lang="de-DE" sz="1400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Fluenz </a:t>
            </a:r>
            <a:r>
              <a:rPr lang="de-DE" sz="1400" i="1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in diesem Zusammenhang?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Laser geben Energie in Form von elektromagnetischer Strahlung (d. h. Licht) ab. </a:t>
            </a:r>
            <a:r>
              <a:rPr lang="de-DE" sz="1400" b="1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Die Fluenz</a:t>
            </a:r>
            <a:r>
              <a:rPr lang="de-DE" sz="1400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 eines Lasers wird durch die Größe der Fläche bestimmt, über die die Energie abgegeben wird – je kleiner die Fläche, desto größer die Fluenz: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1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Fluenz = Energie/Fläche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99CC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Die Spotgröße (d. h. die Fläche) bei </a:t>
            </a:r>
            <a:r>
              <a:rPr lang="de-DE" sz="1400" dirty="0" err="1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 wird in Mikrometern gemessen, während die „Spotgröße“ bei PDT in Zentimetern gemessen wird. Somit ist bei einer gegebenen abgegebenen Energiemenge die Fluenz von </a:t>
            </a:r>
            <a:r>
              <a:rPr lang="de-DE" sz="1400" dirty="0" err="1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 um Größenordnungen höher als die Fluenz von PDT.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5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5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5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5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5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 und andere Erkrankungen</a:t>
            </a:r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204" name="Google Shape;204;p5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5"/>
          <p:cNvSpPr txBox="1"/>
          <p:nvPr/>
        </p:nvSpPr>
        <p:spPr>
          <a:xfrm>
            <a:off x="476250" y="3196010"/>
            <a:ext cx="8286750" cy="325730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0" i="0" u="none" strike="noStrike" cap="none" dirty="0" err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0" i="0" u="none" strike="noStrike" cap="none" dirty="0" err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Argon (</a:t>
            </a:r>
            <a:r>
              <a:rPr lang="de-DE" sz="1400" b="1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blaugrün</a:t>
            </a: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) und Krypton (</a:t>
            </a:r>
            <a:r>
              <a:rPr lang="de-DE" sz="1400" b="1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rot</a:t>
            </a: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Prozentualer Anteil der Augen, bei denen ein schwerer Sehverlust gegenüber dem Ausgangswert auftrat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--Läsionslokalisation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– der spezifischen Grunderkrankung, die für das Auftreten der CNV verantwortlich war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– Ob es sich um eine neue oder eine rezidivierende Läsion handelte</a:t>
            </a:r>
            <a:endParaRPr dirty="0"/>
          </a:p>
        </p:txBody>
      </p:sp>
      <p:sp>
        <p:nvSpPr>
          <p:cNvPr id="206" name="Google Shape;206;p5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5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50"/>
          <p:cNvSpPr/>
          <p:nvPr/>
        </p:nvSpPr>
        <p:spPr>
          <a:xfrm>
            <a:off x="3276600" y="5221288"/>
            <a:ext cx="3886200" cy="3810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50"/>
          <p:cNvSpPr/>
          <p:nvPr/>
        </p:nvSpPr>
        <p:spPr>
          <a:xfrm>
            <a:off x="762000" y="4508628"/>
            <a:ext cx="5410200" cy="3810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50"/>
          <p:cNvSpPr/>
          <p:nvPr/>
        </p:nvSpPr>
        <p:spPr>
          <a:xfrm>
            <a:off x="7086600" y="3621024"/>
            <a:ext cx="12984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50"/>
          <p:cNvSpPr/>
          <p:nvPr/>
        </p:nvSpPr>
        <p:spPr>
          <a:xfrm>
            <a:off x="5321808" y="3584448"/>
            <a:ext cx="130759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50"/>
          <p:cNvSpPr/>
          <p:nvPr/>
        </p:nvSpPr>
        <p:spPr>
          <a:xfrm>
            <a:off x="2286000" y="3200400"/>
            <a:ext cx="19842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50"/>
          <p:cNvSpPr/>
          <p:nvPr/>
        </p:nvSpPr>
        <p:spPr>
          <a:xfrm>
            <a:off x="5559552" y="1874520"/>
            <a:ext cx="213055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50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50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7630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 funktioniert es…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photosensibilisierender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Farbstoff wird intravenös injiziert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Es wird ausreichend Zeit gewährt, damit sich der Farbstoff im CNV anreichern kann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Das CNV </a:t>
            </a:r>
            <a:r>
              <a:rPr lang="de-DE" sz="2000" b="1" dirty="0">
                <a:latin typeface="Arial"/>
                <a:ea typeface="Arial"/>
                <a:cs typeface="Arial"/>
                <a:sym typeface="Arial"/>
              </a:rPr>
              <a:t>wird mit </a:t>
            </a:r>
            <a:r>
              <a:rPr lang="de-DE" sz="2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einer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für die Aktivierung des Farbstoffs spezifischen </a:t>
            </a:r>
            <a:r>
              <a:rPr lang="de-DE" sz="2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Lichtwellenlänge</a:t>
            </a:r>
            <a:r>
              <a:rPr lang="de-DE" sz="2000" b="1" dirty="0">
                <a:latin typeface="Arial"/>
                <a:ea typeface="Arial"/>
                <a:cs typeface="Arial"/>
                <a:sym typeface="Arial"/>
              </a:rPr>
              <a:t> stimuliert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Der Farbstoff reagiert mit O</a:t>
            </a:r>
            <a:r>
              <a:rPr lang="de-DE" sz="2000" baseline="-25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, wodurch Sauerstoff- und Hydroxyl-Radikale entstehen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Freie Radikale 🡪 massive Thrombozytenaktivierung 🡪 Thrombose des pathologischen Gefäßsystems</a:t>
            </a:r>
            <a:endParaRPr sz="20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50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50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  <p:sp>
        <p:nvSpPr>
          <p:cNvPr id="793" name="Google Shape;793;p50"/>
          <p:cNvSpPr txBox="1"/>
          <p:nvPr/>
        </p:nvSpPr>
        <p:spPr>
          <a:xfrm>
            <a:off x="1655229" y="3944015"/>
            <a:ext cx="6574371" cy="2610971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Art von Gerät wird zur Lichtabgabe verwendet?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Ein Laser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Ist die PDT also ein Laserverfahren, das beispielsweise mit </a:t>
            </a:r>
            <a:r>
              <a:rPr lang="de-DE" sz="1400" i="1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i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vergleichbar ist?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Ja und nein. Sie ähneln sich insofern, als beide Laserlicht nutzen, um therapeutische Veränderungen im Gewebe zu bewirken. Sie unterscheiden sich jedoch darin, dass sie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sehr unterschiedliche </a:t>
            </a:r>
            <a:r>
              <a:rPr lang="de-DE" sz="1400" b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Laser-Gewebe-Wechselwirkungen </a:t>
            </a: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nutzen, um die gewünschten Gewebeveränderungen zu induzieren – wie wir gesehen haben, nutzt die PDT einen photochemischen Eingriff, während die </a:t>
            </a:r>
            <a:r>
              <a:rPr lang="de-DE" sz="1400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de-DE" sz="1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Fähigkeit eines Lasers </a:t>
            </a: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nutzt</a:t>
            </a:r>
            <a:r>
              <a:rPr lang="de-DE" sz="1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intensive lokale Wärme zu erzeugen </a:t>
            </a: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(d. h., es handelt sich um einen thermischen Laser).</a:t>
            </a:r>
            <a:endParaRPr dirty="0"/>
          </a:p>
        </p:txBody>
      </p:sp>
      <p:sp>
        <p:nvSpPr>
          <p:cNvPr id="794" name="Google Shape;794;p50"/>
          <p:cNvSpPr txBox="1"/>
          <p:nvPr/>
        </p:nvSpPr>
        <p:spPr>
          <a:xfrm>
            <a:off x="914400" y="2822471"/>
            <a:ext cx="7848600" cy="3041858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Warum verursacht der PDT-Laser keine thermischen Schäden wie ein </a:t>
            </a:r>
            <a:r>
              <a:rPr lang="de-DE" sz="14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Argonlaser</a:t>
            </a:r>
            <a:r>
              <a:rPr lang="de-DE" sz="14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(der üblicherweise für </a:t>
            </a:r>
            <a:r>
              <a:rPr lang="de-DE" sz="14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verwendet wird)?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Weil der PDT-Laser ein Laser mit niedriger Fluenz ist, während Argon-</a:t>
            </a:r>
            <a:r>
              <a:rPr lang="de-DE" sz="14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eine hohe Fluenz aufweist</a:t>
            </a:r>
            <a:endParaRPr dirty="0"/>
          </a:p>
          <a:p>
            <a:pPr lvl="0"/>
            <a:endParaRPr sz="1400" i="1" dirty="0">
              <a:solidFill>
                <a:srgbClr val="99CC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Was bedeutet </a:t>
            </a:r>
            <a:r>
              <a:rPr lang="de-DE" sz="1400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Fluenz </a:t>
            </a:r>
            <a:r>
              <a:rPr lang="de-DE" sz="1400" i="1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in diesem Zusammenhang?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Laser geben Energie in Form von elektromagnetischer Strahlung (d. h. Licht) ab. </a:t>
            </a:r>
            <a:r>
              <a:rPr lang="de-DE" sz="1400" b="1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Die Fluenz</a:t>
            </a:r>
            <a:r>
              <a:rPr lang="de-DE" sz="1400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 eines Lasers wird durch die Größe der Fläche bestimmt, über die die Energie abgegeben wird – je kleiner die Fläche, desto größer die Fluenz: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1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Fluenz = Energie/Fläche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99CC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Die Spotgröße (d. h. die Fläche) bei </a:t>
            </a:r>
            <a:r>
              <a:rPr lang="de-DE" sz="1400" dirty="0" err="1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 wird in Mikrometern gemessen, während die „Spotgröße“ bei PDT in Zentimetern gemessen wird. Somit ist bei einer gegebenen abgegebenen Energiemenge die Fluenz von </a:t>
            </a:r>
            <a:r>
              <a:rPr lang="de-DE" sz="1400" dirty="0" err="1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 um Größenordnungen höher als die Fluenz von PDT.</a:t>
            </a:r>
            <a:endParaRPr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51"/>
          <p:cNvSpPr/>
          <p:nvPr/>
        </p:nvSpPr>
        <p:spPr>
          <a:xfrm>
            <a:off x="3276600" y="5221288"/>
            <a:ext cx="3886200" cy="3810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0" name="Google Shape;800;p51"/>
          <p:cNvSpPr/>
          <p:nvPr/>
        </p:nvSpPr>
        <p:spPr>
          <a:xfrm>
            <a:off x="800100" y="4523001"/>
            <a:ext cx="5410200" cy="3810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Google Shape;801;p51"/>
          <p:cNvSpPr/>
          <p:nvPr/>
        </p:nvSpPr>
        <p:spPr>
          <a:xfrm>
            <a:off x="7086600" y="3621024"/>
            <a:ext cx="12984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51"/>
          <p:cNvSpPr/>
          <p:nvPr/>
        </p:nvSpPr>
        <p:spPr>
          <a:xfrm>
            <a:off x="5321808" y="3584448"/>
            <a:ext cx="130759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51"/>
          <p:cNvSpPr/>
          <p:nvPr/>
        </p:nvSpPr>
        <p:spPr>
          <a:xfrm>
            <a:off x="2286000" y="3200400"/>
            <a:ext cx="19842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51"/>
          <p:cNvSpPr/>
          <p:nvPr/>
        </p:nvSpPr>
        <p:spPr>
          <a:xfrm>
            <a:off x="5559552" y="1874520"/>
            <a:ext cx="213055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51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51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7630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 funktioniert es…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photosensibilisierender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Farbstoff wird intravenös injiziert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Es wird ausreichend Zeit gewährt, damit sich der Farbstoff im CNV anreichern kann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Das CNV </a:t>
            </a:r>
            <a:r>
              <a:rPr lang="de-DE" sz="2000" b="1" dirty="0">
                <a:latin typeface="Arial"/>
                <a:ea typeface="Arial"/>
                <a:cs typeface="Arial"/>
                <a:sym typeface="Arial"/>
              </a:rPr>
              <a:t>wird mit </a:t>
            </a:r>
            <a:r>
              <a:rPr lang="de-DE" sz="2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einer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für die Aktivierung des Farbstoffs spezifischen </a:t>
            </a:r>
            <a:r>
              <a:rPr lang="de-DE" sz="2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Lichtwellenlänge</a:t>
            </a:r>
            <a:r>
              <a:rPr lang="de-DE" sz="2000" b="1" dirty="0">
                <a:latin typeface="Arial"/>
                <a:ea typeface="Arial"/>
                <a:cs typeface="Arial"/>
                <a:sym typeface="Arial"/>
              </a:rPr>
              <a:t> stimuliert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Der Farbstoff reagiert mit O</a:t>
            </a:r>
            <a:r>
              <a:rPr lang="de-DE" sz="2000" baseline="-25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, wodurch Sauerstoff- und Hydroxyl-Radikale entstehen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Freie Radikale 🡪 massive Thrombozytenaktivierung 🡪 Thrombose des pathologischen Gefäßsystems</a:t>
            </a:r>
            <a:endParaRPr sz="20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5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51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  <p:sp>
        <p:nvSpPr>
          <p:cNvPr id="809" name="Google Shape;809;p51"/>
          <p:cNvSpPr txBox="1"/>
          <p:nvPr/>
        </p:nvSpPr>
        <p:spPr>
          <a:xfrm>
            <a:off x="1655229" y="3944015"/>
            <a:ext cx="6574371" cy="2610971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Art von Gerät wird zur Lichtabgabe verwendet?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Ein Laser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Ist die PDT also ein Laserverfahren, das beispielsweise mit </a:t>
            </a:r>
            <a:r>
              <a:rPr lang="de-DE" sz="1400" i="1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i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vergleichbar ist?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Ja und nein. Sie ähneln sich insofern, als beide Laserlicht nutzen, um therapeutische Veränderungen im Gewebe zu bewirken. Sie unterscheiden sich jedoch darin, dass sie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sehr unterschiedliche </a:t>
            </a:r>
            <a:r>
              <a:rPr lang="de-DE" sz="1400" b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Laser-Gewebe-Wechselwirkungen </a:t>
            </a: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nutzen, um die gewünschten Gewebeveränderungen zu induzieren – wie wir gesehen haben, nutzt die PDT einen photochemischen Eingriff, während die </a:t>
            </a:r>
            <a:r>
              <a:rPr lang="de-DE" sz="1400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de-DE" sz="1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Fähigkeit eines Lasers </a:t>
            </a: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nutzt</a:t>
            </a:r>
            <a:r>
              <a:rPr lang="de-DE" sz="1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intensive lokale Wärme zu erzeugen </a:t>
            </a: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(d. h., es handelt sich um einen thermischen Laser).</a:t>
            </a:r>
            <a:endParaRPr dirty="0"/>
          </a:p>
        </p:txBody>
      </p:sp>
      <p:sp>
        <p:nvSpPr>
          <p:cNvPr id="810" name="Google Shape;810;p51"/>
          <p:cNvSpPr txBox="1"/>
          <p:nvPr/>
        </p:nvSpPr>
        <p:spPr>
          <a:xfrm>
            <a:off x="914400" y="2822471"/>
            <a:ext cx="7848600" cy="3041858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Warum verursacht der PDT-Laser keine thermischen Schäden wie ein </a:t>
            </a:r>
            <a:r>
              <a:rPr lang="de-DE" sz="14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Argonlaser</a:t>
            </a:r>
            <a:r>
              <a:rPr lang="de-DE" sz="14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(der üblicherweise für </a:t>
            </a:r>
            <a:r>
              <a:rPr lang="de-DE" sz="14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verwendet wird)?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Weil der PDT-Laser ein Laser mit niedriger Fluenz ist, während Argon-</a:t>
            </a:r>
            <a:r>
              <a:rPr lang="de-DE" sz="14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eine hohe Fluenz aufweist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bedeutet </a:t>
            </a:r>
            <a:r>
              <a:rPr lang="de-DE" sz="14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Fluenz </a:t>
            </a:r>
            <a:r>
              <a:rPr lang="de-DE" sz="14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 diesem Zusammenhang?</a:t>
            </a:r>
            <a:endParaRPr sz="1400" i="1" dirty="0">
              <a:solidFill>
                <a:srgbClr val="99CC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Laser geben Energie in Form von elektromagnetischer Strahlung (d. h. Licht) ab. </a:t>
            </a:r>
            <a:r>
              <a:rPr lang="de-DE" sz="1400" b="1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Die Fluenz</a:t>
            </a:r>
            <a:r>
              <a:rPr lang="de-DE" sz="1400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 eines Lasers wird durch die Größe der Fläche bestimmt, über die die Energie abgegeben wird – je kleiner die Fläche, desto größer die Fluenz: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1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Fluenz = Energie/Fläche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99CC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Die Spotgröße (d. h. die Fläche) bei </a:t>
            </a:r>
            <a:r>
              <a:rPr lang="de-DE" sz="1400" dirty="0" err="1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 wird in Mikrometern gemessen, während die „Spotgröße“ bei PDT in Zentimetern gemessen wird. Somit ist bei einer gegebenen abgegebenen Energiemenge die Fluenz von </a:t>
            </a:r>
            <a:r>
              <a:rPr lang="de-DE" sz="1400" dirty="0" err="1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dirty="0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 um Größenordnungen höher als die Fluenz von PDT.</a:t>
            </a:r>
            <a:endParaRPr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52"/>
          <p:cNvSpPr/>
          <p:nvPr/>
        </p:nvSpPr>
        <p:spPr>
          <a:xfrm>
            <a:off x="3276600" y="5221288"/>
            <a:ext cx="3886200" cy="3810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52"/>
          <p:cNvSpPr/>
          <p:nvPr/>
        </p:nvSpPr>
        <p:spPr>
          <a:xfrm>
            <a:off x="850900" y="4508153"/>
            <a:ext cx="5410200" cy="3810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52"/>
          <p:cNvSpPr/>
          <p:nvPr/>
        </p:nvSpPr>
        <p:spPr>
          <a:xfrm>
            <a:off x="7086600" y="3621024"/>
            <a:ext cx="12984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8" name="Google Shape;818;p52"/>
          <p:cNvSpPr/>
          <p:nvPr/>
        </p:nvSpPr>
        <p:spPr>
          <a:xfrm>
            <a:off x="5321808" y="3584448"/>
            <a:ext cx="130759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9" name="Google Shape;819;p52"/>
          <p:cNvSpPr/>
          <p:nvPr/>
        </p:nvSpPr>
        <p:spPr>
          <a:xfrm>
            <a:off x="2286000" y="3200400"/>
            <a:ext cx="19842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0" name="Google Shape;820;p52"/>
          <p:cNvSpPr/>
          <p:nvPr/>
        </p:nvSpPr>
        <p:spPr>
          <a:xfrm>
            <a:off x="5559552" y="1874520"/>
            <a:ext cx="213055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1" name="Google Shape;821;p52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2" name="Google Shape;822;p52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7630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 funktioniert es…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photosensibilisierender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Farbstoff wird intravenös injiziert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Es wird ausreichend Zeit gewährt, damit sich der Farbstoff im CNV anreichern kann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Das CNV </a:t>
            </a:r>
            <a:r>
              <a:rPr lang="de-DE" sz="2000" b="1" dirty="0">
                <a:latin typeface="Arial"/>
                <a:ea typeface="Arial"/>
                <a:cs typeface="Arial"/>
                <a:sym typeface="Arial"/>
              </a:rPr>
              <a:t>wird mit </a:t>
            </a:r>
            <a:r>
              <a:rPr lang="de-DE" sz="2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einer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für die Aktivierung des Farbstoffs spezifischen </a:t>
            </a:r>
            <a:r>
              <a:rPr lang="de-DE" sz="2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Lichtwellenlänge</a:t>
            </a:r>
            <a:r>
              <a:rPr lang="de-DE" sz="2000" b="1" dirty="0">
                <a:latin typeface="Arial"/>
                <a:ea typeface="Arial"/>
                <a:cs typeface="Arial"/>
                <a:sym typeface="Arial"/>
              </a:rPr>
              <a:t> stimuliert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Der Farbstoff reagiert mit O</a:t>
            </a:r>
            <a:r>
              <a:rPr lang="de-DE" sz="2000" baseline="-25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, wodurch Sauerstoff- und Hydroxyl-Radikale entstehen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Freie Radikale 🡪 massive Thrombozytenaktivierung 🡪 Thrombose des pathologischen Gefäßsystems</a:t>
            </a:r>
            <a:endParaRPr sz="20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Google Shape;823;p5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52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  <p:sp>
        <p:nvSpPr>
          <p:cNvPr id="825" name="Google Shape;825;p52"/>
          <p:cNvSpPr txBox="1"/>
          <p:nvPr/>
        </p:nvSpPr>
        <p:spPr>
          <a:xfrm>
            <a:off x="1655229" y="3944015"/>
            <a:ext cx="6574371" cy="2610971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Art von Gerät wird zur Lichtabgabe verwendet?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Ein Laser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Ist die PDT also ein Laserverfahren, das beispielsweise mit </a:t>
            </a:r>
            <a:r>
              <a:rPr lang="de-DE" sz="1400" i="1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i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vergleichbar ist?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Ja und nein. Sie ähneln sich insofern, als beide Laserlicht nutzen, um therapeutische Veränderungen im Gewebe zu bewirken. Sie unterscheiden sich jedoch darin, dass sie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sehr unterschiedliche </a:t>
            </a:r>
            <a:r>
              <a:rPr lang="de-DE" sz="1400" b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Laser-Gewebe-Wechselwirkungen </a:t>
            </a: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nutzen, um die gewünschten Gewebeveränderungen zu induzieren – wie wir gesehen haben, nutzt die PDT einen photochemischen Eingriff, während die </a:t>
            </a:r>
            <a:r>
              <a:rPr lang="de-DE" sz="1400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de-DE" sz="1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Fähigkeit eines Lasers </a:t>
            </a: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nutzt</a:t>
            </a:r>
            <a:r>
              <a:rPr lang="de-DE" sz="1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intensive lokale Wärme zu erzeugen </a:t>
            </a: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(d. h., es handelt sich um einen thermischen Laser).</a:t>
            </a:r>
            <a:endParaRPr dirty="0"/>
          </a:p>
        </p:txBody>
      </p:sp>
      <p:sp>
        <p:nvSpPr>
          <p:cNvPr id="826" name="Google Shape;826;p52"/>
          <p:cNvSpPr txBox="1"/>
          <p:nvPr/>
        </p:nvSpPr>
        <p:spPr>
          <a:xfrm>
            <a:off x="914400" y="2822471"/>
            <a:ext cx="7848600" cy="3041858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Warum verursacht der PDT-Laser keine thermischen Schäden wie ein </a:t>
            </a:r>
            <a:r>
              <a:rPr lang="de-DE" sz="14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Argonlaser</a:t>
            </a:r>
            <a:r>
              <a:rPr lang="de-DE" sz="14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(der üblicherweise für </a:t>
            </a:r>
            <a:r>
              <a:rPr lang="de-DE" sz="14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verwendet wird)?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Weil der PDT-Laser ein Laser mit niedriger Fluenz ist, während Argon-</a:t>
            </a:r>
            <a:r>
              <a:rPr lang="de-DE" sz="14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eine hohe Fluenz aufweist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bedeutet „Fluenz“ in diesem Zusammenhang?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Laser geben Energie in Form von elektromagnetischer Strahlung (d. h. Licht) ab. </a:t>
            </a:r>
            <a:r>
              <a:rPr lang="de-DE" sz="1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 Fluenz</a:t>
            </a:r>
            <a:r>
              <a:rPr lang="de-DE" sz="14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eines Lasers wird durch die Größe der Fläche bestimmt, über die die Energie abgegeben wird – je kleiner die Fläche, desto größer die Fluenz: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Fluenz = Energie/Fläche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 Spotgröße (d. h. die Fläche) bei </a:t>
            </a:r>
            <a:r>
              <a:rPr lang="de-DE" sz="14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wird in Mikrometern gemessen, während die „Spotgröße“ bei PDT in Zentimetern gemessen wird. Somit ist die Fluenz von </a:t>
            </a:r>
            <a:r>
              <a:rPr lang="de-DE" sz="14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bei einer abgegebenen Energiemenge um Größenordnungen höher als die Fluenz von PDT.</a:t>
            </a:r>
            <a:endParaRPr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53"/>
          <p:cNvSpPr/>
          <p:nvPr/>
        </p:nvSpPr>
        <p:spPr>
          <a:xfrm>
            <a:off x="3276600" y="5221288"/>
            <a:ext cx="3886200" cy="3810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53"/>
          <p:cNvSpPr/>
          <p:nvPr/>
        </p:nvSpPr>
        <p:spPr>
          <a:xfrm>
            <a:off x="774700" y="4535867"/>
            <a:ext cx="5410200" cy="38100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53"/>
          <p:cNvSpPr/>
          <p:nvPr/>
        </p:nvSpPr>
        <p:spPr>
          <a:xfrm>
            <a:off x="7086600" y="3621024"/>
            <a:ext cx="12984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53"/>
          <p:cNvSpPr/>
          <p:nvPr/>
        </p:nvSpPr>
        <p:spPr>
          <a:xfrm>
            <a:off x="5321808" y="3584448"/>
            <a:ext cx="130759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53"/>
          <p:cNvSpPr/>
          <p:nvPr/>
        </p:nvSpPr>
        <p:spPr>
          <a:xfrm>
            <a:off x="2286000" y="3200400"/>
            <a:ext cx="19842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53"/>
          <p:cNvSpPr/>
          <p:nvPr/>
        </p:nvSpPr>
        <p:spPr>
          <a:xfrm>
            <a:off x="5559552" y="1874520"/>
            <a:ext cx="213055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53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7630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So funktioniert es…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photosensibilisierender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Farbstoff wird intravenös injiziert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Es wird ausreichend Zeit gewährt, damit sich der Farbstoff im CNV anreichern kann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Das CNV </a:t>
            </a:r>
            <a:r>
              <a:rPr lang="de-DE" sz="2000" b="1" dirty="0">
                <a:latin typeface="Arial"/>
                <a:ea typeface="Arial"/>
                <a:cs typeface="Arial"/>
                <a:sym typeface="Arial"/>
              </a:rPr>
              <a:t>wird mit </a:t>
            </a:r>
            <a:r>
              <a:rPr lang="de-DE" sz="2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einer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für die Aktivierung des Farbstoffs spezifischen </a:t>
            </a:r>
            <a:r>
              <a:rPr lang="de-DE" sz="2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Lichtwellenlänge</a:t>
            </a:r>
            <a:r>
              <a:rPr lang="de-DE" sz="2000" b="1" dirty="0">
                <a:latin typeface="Arial"/>
                <a:ea typeface="Arial"/>
                <a:cs typeface="Arial"/>
                <a:sym typeface="Arial"/>
              </a:rPr>
              <a:t> stimuliert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Der Farbstoff reagiert mit O</a:t>
            </a:r>
            <a:r>
              <a:rPr lang="de-DE" sz="2000" baseline="-25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2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, wodurch Sauerstoff- und Hydroxyl-Radikale entstehen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Freie Radikale 🡪 massive Thrombozytenaktivierung 🡪 Thrombose des pathologischen Gefäßsystems</a:t>
            </a:r>
            <a:endParaRPr sz="2000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5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53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  <p:sp>
        <p:nvSpPr>
          <p:cNvPr id="840" name="Google Shape;840;p53"/>
          <p:cNvSpPr txBox="1"/>
          <p:nvPr/>
        </p:nvSpPr>
        <p:spPr>
          <a:xfrm>
            <a:off x="1655229" y="3944015"/>
            <a:ext cx="6574371" cy="2610971"/>
          </a:xfrm>
          <a:prstGeom prst="rect">
            <a:avLst/>
          </a:prstGeom>
          <a:solidFill>
            <a:srgbClr val="FEFE47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Art von Gerät wird zur Lichtabgabe verwendet?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Ein Laser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Ist die PDT also ein Laserverfahren, das beispielsweise mit </a:t>
            </a:r>
            <a:r>
              <a:rPr lang="de-DE" sz="1400" i="1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i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vergleichbar ist?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Ja und nein. Sie ähneln sich insofern, als beide Laserlicht nutzen, um therapeutische Veränderungen im Gewebe zu bewirken. Sie unterscheiden sich jedoch darin, dass sie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sehr unterschiedliche </a:t>
            </a:r>
            <a:r>
              <a:rPr lang="de-DE" sz="1400" b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Laser-Gewebe-Wechselwirkungen </a:t>
            </a: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nutzen, um die gewünschten Gewebeveränderungen zu induzieren – wie wir gesehen haben, nutzt die PDT einen photochemischen Eingriff, während die </a:t>
            </a:r>
            <a:r>
              <a:rPr lang="de-DE" sz="1400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de-DE" sz="1400" b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Fähigkeit eines Lasers </a:t>
            </a: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nutzt</a:t>
            </a:r>
            <a:r>
              <a:rPr lang="de-DE" sz="1400" b="1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, intensive lokale Wärme zu erzeugen </a:t>
            </a:r>
            <a:r>
              <a:rPr lang="de-DE" sz="1400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(d. h., es handelt sich um einen thermischen Laser).</a:t>
            </a:r>
            <a:endParaRPr dirty="0"/>
          </a:p>
        </p:txBody>
      </p:sp>
      <p:sp>
        <p:nvSpPr>
          <p:cNvPr id="841" name="Google Shape;841;p53"/>
          <p:cNvSpPr txBox="1"/>
          <p:nvPr/>
        </p:nvSpPr>
        <p:spPr>
          <a:xfrm>
            <a:off x="914400" y="2822471"/>
            <a:ext cx="7848600" cy="3041858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Warum verursacht der PDT-Laser keine thermischen Schäden wie ein </a:t>
            </a:r>
            <a:r>
              <a:rPr lang="de-DE" sz="14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Argonlaser</a:t>
            </a:r>
            <a:r>
              <a:rPr lang="de-DE" sz="14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(der üblicherweise für </a:t>
            </a:r>
            <a:r>
              <a:rPr lang="de-DE" sz="1400" i="1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verwendet wird)?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Weil der PDT-Laser ein Laser mit niedriger Fluenz ist, während Argon-</a:t>
            </a:r>
            <a:r>
              <a:rPr lang="de-DE" sz="1400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eine hohe Fluenz aufweist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Was bedeutet </a:t>
            </a:r>
            <a:r>
              <a:rPr lang="de-DE" sz="1400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Fluenz </a:t>
            </a:r>
            <a:r>
              <a:rPr lang="de-DE" sz="1400" i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in diesem Zusammenhang?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Laser geben Energie in Form von elektromagnetischer Strahlung (d. h. Licht) ab. </a:t>
            </a:r>
            <a:r>
              <a:rPr lang="de-DE" sz="1400" b="1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Die Fluenz</a:t>
            </a:r>
            <a:r>
              <a:rPr lang="de-DE" sz="1400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eines Lasers wird durch die Größe der Fläche bestimmt, über die die Energie abgegeben wird – je kleiner die Fläche, desto größer die Fluenz</a:t>
            </a:r>
            <a:r>
              <a:rPr lang="de-DE" sz="14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Fluenz = Energie/Fläche</a:t>
            </a:r>
            <a:endParaRPr sz="1400" b="1" dirty="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Die Spotgröße (d. h. die Fläche) bei </a:t>
            </a:r>
            <a:r>
              <a:rPr lang="de-DE" sz="1400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wird in Mikrometern gemessen, während die „Spotgröße“ bei PDT in Zentimetern gemessen wird. Somit ist die Fluenz von </a:t>
            </a:r>
            <a:r>
              <a:rPr lang="de-DE" sz="1400" dirty="0" err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pLK</a:t>
            </a:r>
            <a:r>
              <a:rPr lang="de-DE" sz="1400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bei einer abgegebenen Energiemenge um Größenordnungen höher als die Fluenz von PDT.</a:t>
            </a:r>
            <a:endParaRPr dirty="0"/>
          </a:p>
        </p:txBody>
      </p:sp>
      <p:sp>
        <p:nvSpPr>
          <p:cNvPr id="842" name="Google Shape;842;p53"/>
          <p:cNvSpPr txBox="1"/>
          <p:nvPr/>
        </p:nvSpPr>
        <p:spPr>
          <a:xfrm>
            <a:off x="1084291" y="3029769"/>
            <a:ext cx="7600122" cy="125675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Anmerkung: </a:t>
            </a:r>
            <a:r>
              <a:rPr lang="de-DE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Alle PDT-Verfahren weisen im Vergleich zu den meisten anderen Laserverfahren eine geringe Fluenz auf. Es gibt jedoch ein Verfahren, das als </a:t>
            </a:r>
            <a:r>
              <a:rPr lang="de-DE" sz="16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Low- </a:t>
            </a:r>
            <a:r>
              <a:rPr lang="de-DE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oder </a:t>
            </a:r>
            <a:r>
              <a:rPr lang="de-DE" sz="16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Half-Dose </a:t>
            </a:r>
            <a:r>
              <a:rPr lang="de-DE" sz="16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Photodynamic</a:t>
            </a:r>
            <a:r>
              <a:rPr lang="de-DE" sz="16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Therapie </a:t>
            </a:r>
            <a:r>
              <a:rPr lang="de-DE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bezeichnet wird, bei dem die abgegebene Energiemenge der Hälfte der Standard-PDT-Dosis entspricht (es gibt Hinweise darauf, dass die Half-Dose-PDT wirksamer ist als die Full-Dose-PDT)</a:t>
            </a:r>
            <a:endParaRPr dirty="0"/>
          </a:p>
        </p:txBody>
      </p:sp>
      <p:sp>
        <p:nvSpPr>
          <p:cNvPr id="843" name="Google Shape;843;p53"/>
          <p:cNvSpPr txBox="1"/>
          <p:nvPr/>
        </p:nvSpPr>
        <p:spPr>
          <a:xfrm>
            <a:off x="3088007" y="4759921"/>
            <a:ext cx="655949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>
                <a:solidFill>
                  <a:srgbClr val="0000FF"/>
                </a:solidFill>
                <a:latin typeface="Caveat"/>
                <a:ea typeface="Caveat"/>
                <a:cs typeface="Caveat"/>
                <a:sym typeface="Caveat"/>
              </a:rPr>
              <a:t>halb</a:t>
            </a:r>
            <a:endParaRPr/>
          </a:p>
        </p:txBody>
      </p:sp>
      <p:sp>
        <p:nvSpPr>
          <p:cNvPr id="844" name="Google Shape;844;p53"/>
          <p:cNvSpPr txBox="1"/>
          <p:nvPr/>
        </p:nvSpPr>
        <p:spPr>
          <a:xfrm>
            <a:off x="4671026" y="4972532"/>
            <a:ext cx="335348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>
                <a:solidFill>
                  <a:srgbClr val="0000FF"/>
                </a:solidFill>
                <a:latin typeface="Caveat"/>
                <a:ea typeface="Caveat"/>
                <a:cs typeface="Caveat"/>
                <a:sym typeface="Caveat"/>
              </a:rPr>
              <a:t>2</a:t>
            </a:r>
            <a:endParaRPr/>
          </a:p>
        </p:txBody>
      </p:sp>
      <p:cxnSp>
        <p:nvCxnSpPr>
          <p:cNvPr id="845" name="Google Shape;845;p53"/>
          <p:cNvCxnSpPr/>
          <p:nvPr/>
        </p:nvCxnSpPr>
        <p:spPr>
          <a:xfrm>
            <a:off x="4671026" y="4972532"/>
            <a:ext cx="457200" cy="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46" name="Google Shape;846;p53"/>
          <p:cNvSpPr txBox="1"/>
          <p:nvPr/>
        </p:nvSpPr>
        <p:spPr>
          <a:xfrm>
            <a:off x="3702370" y="4572201"/>
            <a:ext cx="26161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54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54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106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/>
              <a:t>Nebenwirkungen…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Vorübergehende </a:t>
            </a:r>
            <a:r>
              <a:rPr lang="de-DE" sz="2000">
                <a:solidFill>
                  <a:srgbClr val="0000FF"/>
                </a:solidFill>
              </a:rPr>
              <a:t>Sehstörungen</a:t>
            </a:r>
            <a:endParaRPr/>
          </a:p>
          <a:p>
            <a:pPr marL="692150" lvl="1" indent="-258763" algn="l" rtl="0">
              <a:spcBef>
                <a:spcPts val="400"/>
              </a:spcBef>
              <a:spcAft>
                <a:spcPts val="0"/>
              </a:spcAft>
              <a:buSzPts val="1400"/>
              <a:buNone/>
            </a:pPr>
            <a:endParaRPr sz="2000">
              <a:solidFill>
                <a:srgbClr val="0000FF"/>
              </a:solidFill>
            </a:endParaRPr>
          </a:p>
        </p:txBody>
      </p:sp>
      <p:sp>
        <p:nvSpPr>
          <p:cNvPr id="853" name="Google Shape;853;p54"/>
          <p:cNvSpPr/>
          <p:nvPr/>
        </p:nvSpPr>
        <p:spPr>
          <a:xfrm>
            <a:off x="2781300" y="1911350"/>
            <a:ext cx="2019300" cy="374650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de-DE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okular (zwei Wörter)</a:t>
            </a:r>
            <a:endParaRPr/>
          </a:p>
        </p:txBody>
      </p:sp>
      <p:sp>
        <p:nvSpPr>
          <p:cNvPr id="854" name="Google Shape;854;p54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54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55"/>
          <p:cNvSpPr/>
          <p:nvPr/>
        </p:nvSpPr>
        <p:spPr>
          <a:xfrm>
            <a:off x="2781300" y="1911350"/>
            <a:ext cx="1790700" cy="37465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55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55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106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/>
              <a:t>Nebenwirkungen…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Vorübergehende </a:t>
            </a:r>
            <a:r>
              <a:rPr lang="de-DE" sz="2000">
                <a:solidFill>
                  <a:srgbClr val="0000FF"/>
                </a:solidFill>
              </a:rPr>
              <a:t>Sehstörungen</a:t>
            </a:r>
            <a:endParaRPr/>
          </a:p>
          <a:p>
            <a:pPr marL="692150" lvl="1" indent="-258763" algn="l" rtl="0">
              <a:spcBef>
                <a:spcPts val="400"/>
              </a:spcBef>
              <a:spcAft>
                <a:spcPts val="0"/>
              </a:spcAft>
              <a:buSzPts val="1400"/>
              <a:buNone/>
            </a:pPr>
            <a:endParaRPr sz="2000">
              <a:solidFill>
                <a:srgbClr val="0000FF"/>
              </a:solidFill>
            </a:endParaRPr>
          </a:p>
        </p:txBody>
      </p:sp>
      <p:sp>
        <p:nvSpPr>
          <p:cNvPr id="863" name="Google Shape;863;p55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55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56"/>
          <p:cNvSpPr/>
          <p:nvPr/>
        </p:nvSpPr>
        <p:spPr>
          <a:xfrm>
            <a:off x="2781300" y="1911350"/>
            <a:ext cx="1790700" cy="37465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56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106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/>
              <a:t>Nebenwirkungen…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Vorübergehende </a:t>
            </a:r>
            <a:r>
              <a:rPr lang="de-DE" sz="2000">
                <a:solidFill>
                  <a:srgbClr val="0000FF"/>
                </a:solidFill>
              </a:rPr>
              <a:t>Sehstörungen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Nebenwirkungen an der Injektionsstelle</a:t>
            </a:r>
            <a:endParaRPr/>
          </a:p>
          <a:p>
            <a:pPr marL="987425" lvl="2" indent="-293688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>
                <a:solidFill>
                  <a:srgbClr val="0000FF"/>
                </a:solidFill>
              </a:rPr>
              <a:t>Hautausschlag</a:t>
            </a:r>
            <a:endParaRPr/>
          </a:p>
          <a:p>
            <a:pPr marL="987425" lvl="2" indent="-293688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>
                <a:solidFill>
                  <a:srgbClr val="0000FF"/>
                </a:solidFill>
              </a:rPr>
              <a:t>Extravasation</a:t>
            </a:r>
            <a:endParaRPr/>
          </a:p>
          <a:p>
            <a:pPr marL="692150" lvl="1" indent="-258763" algn="l" rtl="0">
              <a:spcBef>
                <a:spcPts val="400"/>
              </a:spcBef>
              <a:spcAft>
                <a:spcPts val="0"/>
              </a:spcAft>
              <a:buSzPts val="1400"/>
              <a:buNone/>
            </a:pPr>
            <a:endParaRPr sz="2000">
              <a:solidFill>
                <a:srgbClr val="0000FF"/>
              </a:solidFill>
            </a:endParaRPr>
          </a:p>
        </p:txBody>
      </p:sp>
      <p:sp>
        <p:nvSpPr>
          <p:cNvPr id="871" name="Google Shape;871;p56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56"/>
          <p:cNvSpPr/>
          <p:nvPr/>
        </p:nvSpPr>
        <p:spPr>
          <a:xfrm>
            <a:off x="1153160" y="2657792"/>
            <a:ext cx="1828800" cy="341312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56"/>
          <p:cNvSpPr/>
          <p:nvPr/>
        </p:nvSpPr>
        <p:spPr>
          <a:xfrm>
            <a:off x="1153160" y="2999104"/>
            <a:ext cx="1828800" cy="341312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56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56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0" name="Google Shape;880;p57"/>
          <p:cNvGrpSpPr/>
          <p:nvPr/>
        </p:nvGrpSpPr>
        <p:grpSpPr>
          <a:xfrm>
            <a:off x="1143000" y="1911350"/>
            <a:ext cx="3429000" cy="1381918"/>
            <a:chOff x="1143000" y="1911350"/>
            <a:chExt cx="3429000" cy="1381918"/>
          </a:xfrm>
        </p:grpSpPr>
        <p:sp>
          <p:nvSpPr>
            <p:cNvPr id="881" name="Google Shape;881;p57"/>
            <p:cNvSpPr/>
            <p:nvPr/>
          </p:nvSpPr>
          <p:spPr>
            <a:xfrm>
              <a:off x="1143000" y="2610644"/>
              <a:ext cx="1828800" cy="341312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oto Sans Symbols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57"/>
            <p:cNvSpPr/>
            <p:nvPr/>
          </p:nvSpPr>
          <p:spPr>
            <a:xfrm>
              <a:off x="1143000" y="2951956"/>
              <a:ext cx="1828800" cy="341312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oto Sans Symbols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57"/>
            <p:cNvSpPr/>
            <p:nvPr/>
          </p:nvSpPr>
          <p:spPr>
            <a:xfrm>
              <a:off x="2781300" y="1911350"/>
              <a:ext cx="1790700" cy="374650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Noto Sans Symbols"/>
                <a:buNone/>
              </a:pP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4" name="Google Shape;884;p57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106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/>
              <a:t>Nebenwirkungen…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Vorübergehende </a:t>
            </a:r>
            <a:r>
              <a:rPr lang="de-DE" sz="2000">
                <a:solidFill>
                  <a:srgbClr val="0000FF"/>
                </a:solidFill>
              </a:rPr>
              <a:t>Sehstörungen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Nebenwirkungen an der Injektionsstelle</a:t>
            </a:r>
            <a:endParaRPr/>
          </a:p>
          <a:p>
            <a:pPr marL="987425" lvl="2" indent="-293688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>
                <a:solidFill>
                  <a:srgbClr val="0000FF"/>
                </a:solidFill>
              </a:rPr>
              <a:t>Hautausschlag</a:t>
            </a:r>
            <a:endParaRPr/>
          </a:p>
          <a:p>
            <a:pPr marL="987425" lvl="2" indent="-293688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>
                <a:solidFill>
                  <a:srgbClr val="0000FF"/>
                </a:solidFill>
              </a:rPr>
              <a:t>Extravasation</a:t>
            </a:r>
            <a:endParaRPr/>
          </a:p>
          <a:p>
            <a:pPr marL="692150" lvl="1" indent="-258763" algn="l" rtl="0">
              <a:spcBef>
                <a:spcPts val="400"/>
              </a:spcBef>
              <a:spcAft>
                <a:spcPts val="0"/>
              </a:spcAft>
              <a:buSzPts val="1400"/>
              <a:buNone/>
            </a:pPr>
            <a:endParaRPr sz="2000">
              <a:solidFill>
                <a:srgbClr val="0000FF"/>
              </a:solidFill>
            </a:endParaRPr>
          </a:p>
        </p:txBody>
      </p:sp>
      <p:sp>
        <p:nvSpPr>
          <p:cNvPr id="885" name="Google Shape;885;p57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5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57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2" name="Google Shape;892;p58"/>
          <p:cNvGrpSpPr/>
          <p:nvPr/>
        </p:nvGrpSpPr>
        <p:grpSpPr>
          <a:xfrm>
            <a:off x="1143000" y="1911350"/>
            <a:ext cx="3429000" cy="1381918"/>
            <a:chOff x="1143000" y="1911350"/>
            <a:chExt cx="3429000" cy="1381918"/>
          </a:xfrm>
        </p:grpSpPr>
        <p:sp>
          <p:nvSpPr>
            <p:cNvPr id="893" name="Google Shape;893;p58"/>
            <p:cNvSpPr/>
            <p:nvPr/>
          </p:nvSpPr>
          <p:spPr>
            <a:xfrm>
              <a:off x="1143000" y="2610644"/>
              <a:ext cx="1828800" cy="341312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oto Sans Symbols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58"/>
            <p:cNvSpPr/>
            <p:nvPr/>
          </p:nvSpPr>
          <p:spPr>
            <a:xfrm>
              <a:off x="1143000" y="2951956"/>
              <a:ext cx="1828800" cy="341312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oto Sans Symbols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58"/>
            <p:cNvSpPr/>
            <p:nvPr/>
          </p:nvSpPr>
          <p:spPr>
            <a:xfrm>
              <a:off x="2781300" y="1911350"/>
              <a:ext cx="1790700" cy="374650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Noto Sans Symbols"/>
                <a:buNone/>
              </a:pP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96" name="Google Shape;896;p58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106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/>
              <a:t>Nebenwirkungen…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Vorübergehende </a:t>
            </a:r>
            <a:r>
              <a:rPr lang="de-DE" sz="2000">
                <a:solidFill>
                  <a:srgbClr val="0000FF"/>
                </a:solidFill>
              </a:rPr>
              <a:t>Sehstörungen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Nebenwirkungen an der Injektionsstelle</a:t>
            </a:r>
            <a:endParaRPr/>
          </a:p>
          <a:p>
            <a:pPr marL="987425" lvl="2" indent="-293688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>
                <a:solidFill>
                  <a:srgbClr val="0000FF"/>
                </a:solidFill>
              </a:rPr>
              <a:t>Hautausschlag</a:t>
            </a:r>
            <a:endParaRPr/>
          </a:p>
          <a:p>
            <a:pPr marL="987425" lvl="2" indent="-293688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>
                <a:solidFill>
                  <a:srgbClr val="0000FF"/>
                </a:solidFill>
              </a:rPr>
              <a:t>Extravasation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Vorübergehende </a:t>
            </a:r>
            <a:r>
              <a:rPr lang="de-DE" sz="2000">
                <a:solidFill>
                  <a:srgbClr val="0000FF"/>
                </a:solidFill>
              </a:rPr>
              <a:t>Lichtempfindlichkeit </a:t>
            </a:r>
            <a:r>
              <a:rPr lang="de-DE" sz="2000"/>
              <a:t>der Haut</a:t>
            </a:r>
            <a:endParaRPr/>
          </a:p>
          <a:p>
            <a:pPr marL="987425" lvl="2" indent="-204788" algn="l" rtl="0">
              <a:spcBef>
                <a:spcPts val="400"/>
              </a:spcBef>
              <a:spcAft>
                <a:spcPts val="0"/>
              </a:spcAft>
              <a:buSzPts val="1400"/>
              <a:buNone/>
            </a:pPr>
            <a:endParaRPr sz="2000">
              <a:solidFill>
                <a:srgbClr val="0000FF"/>
              </a:solidFill>
            </a:endParaRPr>
          </a:p>
        </p:txBody>
      </p:sp>
      <p:sp>
        <p:nvSpPr>
          <p:cNvPr id="897" name="Google Shape;897;p58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58"/>
          <p:cNvSpPr/>
          <p:nvPr/>
        </p:nvSpPr>
        <p:spPr>
          <a:xfrm>
            <a:off x="2819400" y="3390900"/>
            <a:ext cx="2286000" cy="341312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58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58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5" name="Google Shape;905;p59"/>
          <p:cNvGrpSpPr/>
          <p:nvPr/>
        </p:nvGrpSpPr>
        <p:grpSpPr>
          <a:xfrm>
            <a:off x="1143000" y="1911350"/>
            <a:ext cx="3962400" cy="1739900"/>
            <a:chOff x="1143000" y="1911350"/>
            <a:chExt cx="3962400" cy="1739900"/>
          </a:xfrm>
        </p:grpSpPr>
        <p:sp>
          <p:nvSpPr>
            <p:cNvPr id="906" name="Google Shape;906;p59"/>
            <p:cNvSpPr/>
            <p:nvPr/>
          </p:nvSpPr>
          <p:spPr>
            <a:xfrm>
              <a:off x="2806700" y="3276600"/>
              <a:ext cx="2298700" cy="374650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Noto Sans Symbols"/>
                <a:buNone/>
              </a:pP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07" name="Google Shape;907;p59"/>
            <p:cNvGrpSpPr/>
            <p:nvPr/>
          </p:nvGrpSpPr>
          <p:grpSpPr>
            <a:xfrm>
              <a:off x="1143000" y="1911350"/>
              <a:ext cx="3429000" cy="1381918"/>
              <a:chOff x="1143000" y="1911350"/>
              <a:chExt cx="3429000" cy="1381918"/>
            </a:xfrm>
          </p:grpSpPr>
          <p:sp>
            <p:nvSpPr>
              <p:cNvPr id="908" name="Google Shape;908;p59"/>
              <p:cNvSpPr/>
              <p:nvPr/>
            </p:nvSpPr>
            <p:spPr>
              <a:xfrm>
                <a:off x="1143000" y="2610644"/>
                <a:ext cx="1828800" cy="341312"/>
              </a:xfrm>
              <a:prstGeom prst="rect">
                <a:avLst/>
              </a:prstGeom>
              <a:solidFill>
                <a:srgbClr val="CCFF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Noto Sans Symbols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9" name="Google Shape;909;p59"/>
              <p:cNvSpPr/>
              <p:nvPr/>
            </p:nvSpPr>
            <p:spPr>
              <a:xfrm>
                <a:off x="1143000" y="2951956"/>
                <a:ext cx="1828800" cy="341312"/>
              </a:xfrm>
              <a:prstGeom prst="rect">
                <a:avLst/>
              </a:prstGeom>
              <a:solidFill>
                <a:srgbClr val="CCFF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Noto Sans Symbols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0" name="Google Shape;910;p59"/>
              <p:cNvSpPr/>
              <p:nvPr/>
            </p:nvSpPr>
            <p:spPr>
              <a:xfrm>
                <a:off x="2781300" y="1911350"/>
                <a:ext cx="1790700" cy="374650"/>
              </a:xfrm>
              <a:prstGeom prst="rect">
                <a:avLst/>
              </a:prstGeom>
              <a:solidFill>
                <a:srgbClr val="CCFF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000"/>
                  <a:buFont typeface="Noto Sans Symbols"/>
                  <a:buNone/>
                </a:pPr>
                <a:endParaRPr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911" name="Google Shape;911;p59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106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/>
              <a:t>Nebenwirkungen…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Vorübergehende </a:t>
            </a:r>
            <a:r>
              <a:rPr lang="de-DE" sz="2000">
                <a:solidFill>
                  <a:srgbClr val="0000FF"/>
                </a:solidFill>
              </a:rPr>
              <a:t>Sehstörungen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Nebenwirkungen an der Injektionsstelle</a:t>
            </a:r>
            <a:endParaRPr/>
          </a:p>
          <a:p>
            <a:pPr marL="987425" lvl="2" indent="-293688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>
                <a:solidFill>
                  <a:srgbClr val="0000FF"/>
                </a:solidFill>
              </a:rPr>
              <a:t>Hautausschlag</a:t>
            </a:r>
            <a:endParaRPr/>
          </a:p>
          <a:p>
            <a:pPr marL="987425" lvl="2" indent="-293688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>
                <a:solidFill>
                  <a:srgbClr val="0000FF"/>
                </a:solidFill>
              </a:rPr>
              <a:t>Extravasation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Vorübergehende </a:t>
            </a:r>
            <a:r>
              <a:rPr lang="de-DE" sz="2000">
                <a:solidFill>
                  <a:srgbClr val="0000FF"/>
                </a:solidFill>
              </a:rPr>
              <a:t>Lichtempfindlichkeit </a:t>
            </a:r>
            <a:r>
              <a:rPr lang="de-DE" sz="2000"/>
              <a:t>der Haut</a:t>
            </a:r>
            <a:endParaRPr/>
          </a:p>
        </p:txBody>
      </p:sp>
      <p:sp>
        <p:nvSpPr>
          <p:cNvPr id="912" name="Google Shape;912;p59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" name="Google Shape;913;p59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" name="Google Shape;914;p59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6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6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6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6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6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217" name="Google Shape;217;p6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6"/>
          <p:cNvSpPr txBox="1"/>
          <p:nvPr/>
        </p:nvSpPr>
        <p:spPr>
          <a:xfrm>
            <a:off x="488950" y="3221410"/>
            <a:ext cx="8286750" cy="325730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sz="1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Argon (</a:t>
            </a:r>
            <a:r>
              <a:rPr lang="de-DE" sz="1400" b="1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blaugrün</a:t>
            </a: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) und Krypton (</a:t>
            </a:r>
            <a:r>
              <a:rPr lang="de-DE" sz="1400" b="1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rot</a:t>
            </a: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Prozentualer Anteil der Augen, bei denen ein schwerer Sehverlust gegenüber dem Ausgangswert auftrat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--Läsionslokalisation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– der spezifischen Grunderkrankung, die für das Auftreten der CNV verantwortlich war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– Ob es sich um eine neue oder eine rezidivierende Läsion handelte</a:t>
            </a:r>
            <a:endParaRPr dirty="0"/>
          </a:p>
        </p:txBody>
      </p:sp>
      <p:sp>
        <p:nvSpPr>
          <p:cNvPr id="219" name="Google Shape;219;p6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6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9" name="Google Shape;919;p60"/>
          <p:cNvGrpSpPr/>
          <p:nvPr/>
        </p:nvGrpSpPr>
        <p:grpSpPr>
          <a:xfrm>
            <a:off x="1143000" y="1911350"/>
            <a:ext cx="3962400" cy="1739900"/>
            <a:chOff x="1143000" y="1911350"/>
            <a:chExt cx="3962400" cy="1739900"/>
          </a:xfrm>
        </p:grpSpPr>
        <p:sp>
          <p:nvSpPr>
            <p:cNvPr id="920" name="Google Shape;920;p60"/>
            <p:cNvSpPr/>
            <p:nvPr/>
          </p:nvSpPr>
          <p:spPr>
            <a:xfrm>
              <a:off x="2806700" y="3276600"/>
              <a:ext cx="2298700" cy="374650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Noto Sans Symbols"/>
                <a:buNone/>
              </a:pP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21" name="Google Shape;921;p60"/>
            <p:cNvGrpSpPr/>
            <p:nvPr/>
          </p:nvGrpSpPr>
          <p:grpSpPr>
            <a:xfrm>
              <a:off x="1143000" y="1911350"/>
              <a:ext cx="3429000" cy="1381918"/>
              <a:chOff x="1143000" y="1911350"/>
              <a:chExt cx="3429000" cy="1381918"/>
            </a:xfrm>
          </p:grpSpPr>
          <p:sp>
            <p:nvSpPr>
              <p:cNvPr id="922" name="Google Shape;922;p60"/>
              <p:cNvSpPr/>
              <p:nvPr/>
            </p:nvSpPr>
            <p:spPr>
              <a:xfrm>
                <a:off x="1143000" y="2610644"/>
                <a:ext cx="1828800" cy="341312"/>
              </a:xfrm>
              <a:prstGeom prst="rect">
                <a:avLst/>
              </a:prstGeom>
              <a:solidFill>
                <a:srgbClr val="CCFF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Noto Sans Symbols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3" name="Google Shape;923;p60"/>
              <p:cNvSpPr/>
              <p:nvPr/>
            </p:nvSpPr>
            <p:spPr>
              <a:xfrm>
                <a:off x="1143000" y="2951956"/>
                <a:ext cx="1828800" cy="341312"/>
              </a:xfrm>
              <a:prstGeom prst="rect">
                <a:avLst/>
              </a:prstGeom>
              <a:solidFill>
                <a:srgbClr val="CCFF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Noto Sans Symbols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4" name="Google Shape;924;p60"/>
              <p:cNvSpPr/>
              <p:nvPr/>
            </p:nvSpPr>
            <p:spPr>
              <a:xfrm>
                <a:off x="2781300" y="1911350"/>
                <a:ext cx="1790700" cy="374650"/>
              </a:xfrm>
              <a:prstGeom prst="rect">
                <a:avLst/>
              </a:prstGeom>
              <a:solidFill>
                <a:srgbClr val="CCFF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000"/>
                  <a:buFont typeface="Noto Sans Symbols"/>
                  <a:buNone/>
                </a:pPr>
                <a:endParaRPr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925" name="Google Shape;925;p60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106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/>
              <a:t>Nebenwirkungen…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Vorübergehende </a:t>
            </a:r>
            <a:r>
              <a:rPr lang="de-DE" sz="2000">
                <a:solidFill>
                  <a:srgbClr val="0000FF"/>
                </a:solidFill>
              </a:rPr>
              <a:t>Sehstörungen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Nebenwirkungen an der Injektionsstelle</a:t>
            </a:r>
            <a:endParaRPr/>
          </a:p>
          <a:p>
            <a:pPr marL="987425" lvl="2" indent="-293688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>
                <a:solidFill>
                  <a:srgbClr val="0000FF"/>
                </a:solidFill>
              </a:rPr>
              <a:t>Hautausschlag</a:t>
            </a:r>
            <a:endParaRPr/>
          </a:p>
          <a:p>
            <a:pPr marL="987425" lvl="2" indent="-293688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>
                <a:solidFill>
                  <a:srgbClr val="0000FF"/>
                </a:solidFill>
              </a:rPr>
              <a:t>Extravasation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Vorübergehende </a:t>
            </a:r>
            <a:r>
              <a:rPr lang="de-DE" sz="2000">
                <a:solidFill>
                  <a:srgbClr val="0000FF"/>
                </a:solidFill>
              </a:rPr>
              <a:t>Lichtempfindlichkeit </a:t>
            </a:r>
            <a:r>
              <a:rPr lang="de-DE" sz="2000"/>
              <a:t>der Haut</a:t>
            </a:r>
            <a:endParaRPr/>
          </a:p>
          <a:p>
            <a:pPr marL="987425" lvl="2" indent="-293688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Meiden Sie Sonnenlicht für</a:t>
            </a:r>
            <a:r>
              <a:rPr lang="de-DE" sz="2000">
                <a:solidFill>
                  <a:srgbClr val="0000FF"/>
                </a:solidFill>
              </a:rPr>
              <a:t> 5 Tage</a:t>
            </a:r>
            <a:endParaRPr/>
          </a:p>
        </p:txBody>
      </p:sp>
      <p:sp>
        <p:nvSpPr>
          <p:cNvPr id="926" name="Google Shape;926;p60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60"/>
          <p:cNvSpPr/>
          <p:nvPr/>
        </p:nvSpPr>
        <p:spPr>
          <a:xfrm>
            <a:off x="4267200" y="3651250"/>
            <a:ext cx="1143000" cy="463550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de-DE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Dauer</a:t>
            </a:r>
            <a:endParaRPr/>
          </a:p>
        </p:txBody>
      </p:sp>
      <p:sp>
        <p:nvSpPr>
          <p:cNvPr id="928" name="Google Shape;928;p60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60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4" name="Google Shape;934;p61"/>
          <p:cNvGrpSpPr/>
          <p:nvPr/>
        </p:nvGrpSpPr>
        <p:grpSpPr>
          <a:xfrm>
            <a:off x="1143000" y="1911350"/>
            <a:ext cx="4191000" cy="2203450"/>
            <a:chOff x="1143000" y="1911350"/>
            <a:chExt cx="4191000" cy="2203450"/>
          </a:xfrm>
        </p:grpSpPr>
        <p:sp>
          <p:nvSpPr>
            <p:cNvPr id="935" name="Google Shape;935;p61"/>
            <p:cNvSpPr/>
            <p:nvPr/>
          </p:nvSpPr>
          <p:spPr>
            <a:xfrm>
              <a:off x="4229100" y="3651250"/>
              <a:ext cx="1104900" cy="463550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Noto Sans Symbols"/>
                <a:buNone/>
              </a:pP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36" name="Google Shape;936;p61"/>
            <p:cNvGrpSpPr/>
            <p:nvPr/>
          </p:nvGrpSpPr>
          <p:grpSpPr>
            <a:xfrm>
              <a:off x="1143000" y="1911350"/>
              <a:ext cx="3962400" cy="1739900"/>
              <a:chOff x="1143000" y="1911350"/>
              <a:chExt cx="3962400" cy="1739900"/>
            </a:xfrm>
          </p:grpSpPr>
          <p:sp>
            <p:nvSpPr>
              <p:cNvPr id="937" name="Google Shape;937;p61"/>
              <p:cNvSpPr/>
              <p:nvPr/>
            </p:nvSpPr>
            <p:spPr>
              <a:xfrm>
                <a:off x="2806700" y="3276600"/>
                <a:ext cx="2298700" cy="374650"/>
              </a:xfrm>
              <a:prstGeom prst="rect">
                <a:avLst/>
              </a:prstGeom>
              <a:solidFill>
                <a:srgbClr val="CCFF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000"/>
                  <a:buFont typeface="Noto Sans Symbols"/>
                  <a:buNone/>
                </a:pPr>
                <a:endParaRPr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38" name="Google Shape;938;p61"/>
              <p:cNvGrpSpPr/>
              <p:nvPr/>
            </p:nvGrpSpPr>
            <p:grpSpPr>
              <a:xfrm>
                <a:off x="1143000" y="1911350"/>
                <a:ext cx="3429000" cy="1381918"/>
                <a:chOff x="1143000" y="1911350"/>
                <a:chExt cx="3429000" cy="1381918"/>
              </a:xfrm>
            </p:grpSpPr>
            <p:sp>
              <p:nvSpPr>
                <p:cNvPr id="939" name="Google Shape;939;p61"/>
                <p:cNvSpPr/>
                <p:nvPr/>
              </p:nvSpPr>
              <p:spPr>
                <a:xfrm>
                  <a:off x="1143000" y="2610644"/>
                  <a:ext cx="1828800" cy="341312"/>
                </a:xfrm>
                <a:prstGeom prst="rect">
                  <a:avLst/>
                </a:prstGeom>
                <a:solidFill>
                  <a:srgbClr val="CCFFC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Noto Sans Symbols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0" name="Google Shape;940;p61"/>
                <p:cNvSpPr/>
                <p:nvPr/>
              </p:nvSpPr>
              <p:spPr>
                <a:xfrm>
                  <a:off x="1143000" y="2951956"/>
                  <a:ext cx="1828800" cy="341312"/>
                </a:xfrm>
                <a:prstGeom prst="rect">
                  <a:avLst/>
                </a:prstGeom>
                <a:solidFill>
                  <a:srgbClr val="CCFFC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Noto Sans Symbols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1" name="Google Shape;941;p61"/>
                <p:cNvSpPr/>
                <p:nvPr/>
              </p:nvSpPr>
              <p:spPr>
                <a:xfrm>
                  <a:off x="2781300" y="1911350"/>
                  <a:ext cx="1790700" cy="374650"/>
                </a:xfrm>
                <a:prstGeom prst="rect">
                  <a:avLst/>
                </a:prstGeom>
                <a:solidFill>
                  <a:srgbClr val="CCFFC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000"/>
                    <a:buFont typeface="Noto Sans Symbols"/>
                    <a:buNone/>
                  </a:pPr>
                  <a:endParaRPr sz="10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942" name="Google Shape;942;p61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106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/>
              <a:t>Nebenwirkungen…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Vorübergehende </a:t>
            </a:r>
            <a:r>
              <a:rPr lang="de-DE" sz="2000">
                <a:solidFill>
                  <a:srgbClr val="0000FF"/>
                </a:solidFill>
              </a:rPr>
              <a:t>Sehstörungen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Nebenwirkungen an der Injektionsstelle</a:t>
            </a:r>
            <a:endParaRPr/>
          </a:p>
          <a:p>
            <a:pPr marL="987425" lvl="2" indent="-293688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>
                <a:solidFill>
                  <a:srgbClr val="0000FF"/>
                </a:solidFill>
              </a:rPr>
              <a:t>Hautausschlag</a:t>
            </a:r>
            <a:endParaRPr/>
          </a:p>
          <a:p>
            <a:pPr marL="987425" lvl="2" indent="-293688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>
                <a:solidFill>
                  <a:srgbClr val="0000FF"/>
                </a:solidFill>
              </a:rPr>
              <a:t>Extravasation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Vorübergehende </a:t>
            </a:r>
            <a:r>
              <a:rPr lang="de-DE" sz="2000">
                <a:solidFill>
                  <a:srgbClr val="0000FF"/>
                </a:solidFill>
              </a:rPr>
              <a:t>Lichtempfindlichkeit </a:t>
            </a:r>
            <a:r>
              <a:rPr lang="de-DE" sz="2000"/>
              <a:t>der Haut</a:t>
            </a:r>
            <a:endParaRPr/>
          </a:p>
          <a:p>
            <a:pPr marL="987425" lvl="2" indent="-293688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Meiden Sie Sonnenlicht für</a:t>
            </a:r>
            <a:r>
              <a:rPr lang="de-DE" sz="2000">
                <a:solidFill>
                  <a:srgbClr val="0000FF"/>
                </a:solidFill>
              </a:rPr>
              <a:t> 5 Tage</a:t>
            </a:r>
            <a:endParaRPr/>
          </a:p>
        </p:txBody>
      </p:sp>
      <p:sp>
        <p:nvSpPr>
          <p:cNvPr id="943" name="Google Shape;943;p61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6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61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0" name="Google Shape;950;p62"/>
          <p:cNvGrpSpPr/>
          <p:nvPr/>
        </p:nvGrpSpPr>
        <p:grpSpPr>
          <a:xfrm>
            <a:off x="1143000" y="1911350"/>
            <a:ext cx="4191000" cy="2203450"/>
            <a:chOff x="1143000" y="1911350"/>
            <a:chExt cx="4191000" cy="2203450"/>
          </a:xfrm>
        </p:grpSpPr>
        <p:sp>
          <p:nvSpPr>
            <p:cNvPr id="951" name="Google Shape;951;p62"/>
            <p:cNvSpPr/>
            <p:nvPr/>
          </p:nvSpPr>
          <p:spPr>
            <a:xfrm>
              <a:off x="4229100" y="3651250"/>
              <a:ext cx="1104900" cy="463550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Noto Sans Symbols"/>
                <a:buNone/>
              </a:pP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52" name="Google Shape;952;p62"/>
            <p:cNvGrpSpPr/>
            <p:nvPr/>
          </p:nvGrpSpPr>
          <p:grpSpPr>
            <a:xfrm>
              <a:off x="1143000" y="1911350"/>
              <a:ext cx="3962400" cy="1739900"/>
              <a:chOff x="1143000" y="1911350"/>
              <a:chExt cx="3962400" cy="1739900"/>
            </a:xfrm>
          </p:grpSpPr>
          <p:sp>
            <p:nvSpPr>
              <p:cNvPr id="953" name="Google Shape;953;p62"/>
              <p:cNvSpPr/>
              <p:nvPr/>
            </p:nvSpPr>
            <p:spPr>
              <a:xfrm>
                <a:off x="2806700" y="3276600"/>
                <a:ext cx="2298700" cy="374650"/>
              </a:xfrm>
              <a:prstGeom prst="rect">
                <a:avLst/>
              </a:prstGeom>
              <a:solidFill>
                <a:srgbClr val="CCFF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000"/>
                  <a:buFont typeface="Noto Sans Symbols"/>
                  <a:buNone/>
                </a:pPr>
                <a:endParaRPr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54" name="Google Shape;954;p62"/>
              <p:cNvGrpSpPr/>
              <p:nvPr/>
            </p:nvGrpSpPr>
            <p:grpSpPr>
              <a:xfrm>
                <a:off x="1143000" y="1911350"/>
                <a:ext cx="3429000" cy="1381918"/>
                <a:chOff x="1143000" y="1911350"/>
                <a:chExt cx="3429000" cy="1381918"/>
              </a:xfrm>
            </p:grpSpPr>
            <p:sp>
              <p:nvSpPr>
                <p:cNvPr id="955" name="Google Shape;955;p62"/>
                <p:cNvSpPr/>
                <p:nvPr/>
              </p:nvSpPr>
              <p:spPr>
                <a:xfrm>
                  <a:off x="1143000" y="2610644"/>
                  <a:ext cx="1828800" cy="341312"/>
                </a:xfrm>
                <a:prstGeom prst="rect">
                  <a:avLst/>
                </a:prstGeom>
                <a:solidFill>
                  <a:srgbClr val="CCFFC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Noto Sans Symbols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6" name="Google Shape;956;p62"/>
                <p:cNvSpPr/>
                <p:nvPr/>
              </p:nvSpPr>
              <p:spPr>
                <a:xfrm>
                  <a:off x="1143000" y="2951956"/>
                  <a:ext cx="1828800" cy="341312"/>
                </a:xfrm>
                <a:prstGeom prst="rect">
                  <a:avLst/>
                </a:prstGeom>
                <a:solidFill>
                  <a:srgbClr val="CCFFC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Noto Sans Symbols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7" name="Google Shape;957;p62"/>
                <p:cNvSpPr/>
                <p:nvPr/>
              </p:nvSpPr>
              <p:spPr>
                <a:xfrm>
                  <a:off x="2781300" y="1911350"/>
                  <a:ext cx="1790700" cy="374650"/>
                </a:xfrm>
                <a:prstGeom prst="rect">
                  <a:avLst/>
                </a:prstGeom>
                <a:solidFill>
                  <a:srgbClr val="CCFFC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000"/>
                    <a:buFont typeface="Noto Sans Symbols"/>
                    <a:buNone/>
                  </a:pPr>
                  <a:endParaRPr sz="10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958" name="Google Shape;958;p62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106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/>
              <a:t>Nebenwirkungen…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Vorübergehende </a:t>
            </a:r>
            <a:r>
              <a:rPr lang="de-DE" sz="2000">
                <a:solidFill>
                  <a:srgbClr val="0000FF"/>
                </a:solidFill>
              </a:rPr>
              <a:t>Sehstörungen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Nebenwirkungen an der Injektionsstelle</a:t>
            </a:r>
            <a:endParaRPr/>
          </a:p>
          <a:p>
            <a:pPr marL="987425" lvl="2" indent="-293688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>
                <a:solidFill>
                  <a:srgbClr val="0000FF"/>
                </a:solidFill>
              </a:rPr>
              <a:t>Hautausschlag</a:t>
            </a:r>
            <a:endParaRPr/>
          </a:p>
          <a:p>
            <a:pPr marL="987425" lvl="2" indent="-293688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>
                <a:solidFill>
                  <a:srgbClr val="0000FF"/>
                </a:solidFill>
              </a:rPr>
              <a:t>Extravasation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Vorübergehende </a:t>
            </a:r>
            <a:r>
              <a:rPr lang="de-DE" sz="2000">
                <a:solidFill>
                  <a:srgbClr val="0000FF"/>
                </a:solidFill>
              </a:rPr>
              <a:t>Lichtempfindlichkeit </a:t>
            </a:r>
            <a:r>
              <a:rPr lang="de-DE" sz="2000"/>
              <a:t>der Haut</a:t>
            </a:r>
            <a:endParaRPr/>
          </a:p>
          <a:p>
            <a:pPr marL="987425" lvl="2" indent="-293688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Meiden Sie Sonnenlicht für</a:t>
            </a:r>
            <a:r>
              <a:rPr lang="de-DE" sz="2000">
                <a:solidFill>
                  <a:srgbClr val="0000FF"/>
                </a:solidFill>
              </a:rPr>
              <a:t> 5 Tage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Infusionsbedingte </a:t>
            </a:r>
            <a:r>
              <a:rPr lang="de-DE" sz="2000">
                <a:solidFill>
                  <a:srgbClr val="0000FF"/>
                </a:solidFill>
              </a:rPr>
              <a:t>Schmerzen im unteren Rückenbereich</a:t>
            </a:r>
            <a:endParaRPr/>
          </a:p>
        </p:txBody>
      </p:sp>
      <p:sp>
        <p:nvSpPr>
          <p:cNvPr id="959" name="Google Shape;959;p62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62"/>
          <p:cNvSpPr/>
          <p:nvPr/>
        </p:nvSpPr>
        <p:spPr>
          <a:xfrm>
            <a:off x="2895600" y="4078287"/>
            <a:ext cx="4419600" cy="463550"/>
          </a:xfrm>
          <a:prstGeom prst="rect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de-DE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überraschend, aber klassisch (3 Wörter)</a:t>
            </a:r>
            <a:endParaRPr/>
          </a:p>
        </p:txBody>
      </p:sp>
      <p:sp>
        <p:nvSpPr>
          <p:cNvPr id="961" name="Google Shape;961;p6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62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7" name="Google Shape;967;p63"/>
          <p:cNvGrpSpPr/>
          <p:nvPr/>
        </p:nvGrpSpPr>
        <p:grpSpPr>
          <a:xfrm>
            <a:off x="1143000" y="1911350"/>
            <a:ext cx="6172200" cy="2578099"/>
            <a:chOff x="1143000" y="1911350"/>
            <a:chExt cx="6172200" cy="2578099"/>
          </a:xfrm>
        </p:grpSpPr>
        <p:sp>
          <p:nvSpPr>
            <p:cNvPr id="968" name="Google Shape;968;p63"/>
            <p:cNvSpPr/>
            <p:nvPr/>
          </p:nvSpPr>
          <p:spPr>
            <a:xfrm>
              <a:off x="2889250" y="4078286"/>
              <a:ext cx="4425950" cy="411163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Noto Sans Symbols"/>
                <a:buNone/>
              </a:pP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69" name="Google Shape;969;p63"/>
            <p:cNvGrpSpPr/>
            <p:nvPr/>
          </p:nvGrpSpPr>
          <p:grpSpPr>
            <a:xfrm>
              <a:off x="1143000" y="1911350"/>
              <a:ext cx="4191000" cy="2203450"/>
              <a:chOff x="1143000" y="1911350"/>
              <a:chExt cx="4191000" cy="2203450"/>
            </a:xfrm>
          </p:grpSpPr>
          <p:sp>
            <p:nvSpPr>
              <p:cNvPr id="970" name="Google Shape;970;p63"/>
              <p:cNvSpPr/>
              <p:nvPr/>
            </p:nvSpPr>
            <p:spPr>
              <a:xfrm>
                <a:off x="4229100" y="3651250"/>
                <a:ext cx="1104900" cy="463550"/>
              </a:xfrm>
              <a:prstGeom prst="rect">
                <a:avLst/>
              </a:prstGeom>
              <a:solidFill>
                <a:srgbClr val="CCFF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000"/>
                  <a:buFont typeface="Noto Sans Symbols"/>
                  <a:buNone/>
                </a:pPr>
                <a:endParaRPr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71" name="Google Shape;971;p63"/>
              <p:cNvGrpSpPr/>
              <p:nvPr/>
            </p:nvGrpSpPr>
            <p:grpSpPr>
              <a:xfrm>
                <a:off x="1143000" y="1911350"/>
                <a:ext cx="3962400" cy="1739900"/>
                <a:chOff x="1143000" y="1911350"/>
                <a:chExt cx="3962400" cy="1739900"/>
              </a:xfrm>
            </p:grpSpPr>
            <p:sp>
              <p:nvSpPr>
                <p:cNvPr id="972" name="Google Shape;972;p63"/>
                <p:cNvSpPr/>
                <p:nvPr/>
              </p:nvSpPr>
              <p:spPr>
                <a:xfrm>
                  <a:off x="2806700" y="3276600"/>
                  <a:ext cx="2298700" cy="374650"/>
                </a:xfrm>
                <a:prstGeom prst="rect">
                  <a:avLst/>
                </a:prstGeom>
                <a:solidFill>
                  <a:srgbClr val="CCFFC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000"/>
                    <a:buFont typeface="Noto Sans Symbols"/>
                    <a:buNone/>
                  </a:pPr>
                  <a:endParaRPr sz="10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973" name="Google Shape;973;p63"/>
                <p:cNvGrpSpPr/>
                <p:nvPr/>
              </p:nvGrpSpPr>
              <p:grpSpPr>
                <a:xfrm>
                  <a:off x="1143000" y="1911350"/>
                  <a:ext cx="3429000" cy="1381918"/>
                  <a:chOff x="1143000" y="1911350"/>
                  <a:chExt cx="3429000" cy="1381918"/>
                </a:xfrm>
              </p:grpSpPr>
              <p:sp>
                <p:nvSpPr>
                  <p:cNvPr id="974" name="Google Shape;974;p63"/>
                  <p:cNvSpPr/>
                  <p:nvPr/>
                </p:nvSpPr>
                <p:spPr>
                  <a:xfrm>
                    <a:off x="1143000" y="2610644"/>
                    <a:ext cx="1828800" cy="341312"/>
                  </a:xfrm>
                  <a:prstGeom prst="rect">
                    <a:avLst/>
                  </a:prstGeom>
                  <a:solidFill>
                    <a:srgbClr val="CCFFC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Noto Sans Symbols"/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75" name="Google Shape;975;p63"/>
                  <p:cNvSpPr/>
                  <p:nvPr/>
                </p:nvSpPr>
                <p:spPr>
                  <a:xfrm>
                    <a:off x="1143000" y="2951956"/>
                    <a:ext cx="1828800" cy="341312"/>
                  </a:xfrm>
                  <a:prstGeom prst="rect">
                    <a:avLst/>
                  </a:prstGeom>
                  <a:solidFill>
                    <a:srgbClr val="CCFFC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Noto Sans Symbols"/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76" name="Google Shape;976;p63"/>
                  <p:cNvSpPr/>
                  <p:nvPr/>
                </p:nvSpPr>
                <p:spPr>
                  <a:xfrm>
                    <a:off x="2781300" y="1911350"/>
                    <a:ext cx="1790700" cy="374650"/>
                  </a:xfrm>
                  <a:prstGeom prst="rect">
                    <a:avLst/>
                  </a:prstGeom>
                  <a:solidFill>
                    <a:srgbClr val="CCFFC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000"/>
                      <a:buFont typeface="Noto Sans Symbols"/>
                      <a:buNone/>
                    </a:pPr>
                    <a:endParaRPr sz="10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sp>
        <p:nvSpPr>
          <p:cNvPr id="977" name="Google Shape;977;p63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106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/>
              <a:t>Nebenwirkungen…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Vorübergehende </a:t>
            </a:r>
            <a:r>
              <a:rPr lang="de-DE" sz="2000">
                <a:solidFill>
                  <a:srgbClr val="0000FF"/>
                </a:solidFill>
              </a:rPr>
              <a:t>Sehstörungen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Nebenwirkungen an der Injektionsstelle</a:t>
            </a:r>
            <a:endParaRPr/>
          </a:p>
          <a:p>
            <a:pPr marL="987425" lvl="2" indent="-293688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>
                <a:solidFill>
                  <a:srgbClr val="0000FF"/>
                </a:solidFill>
              </a:rPr>
              <a:t>Hautausschlag</a:t>
            </a:r>
            <a:endParaRPr/>
          </a:p>
          <a:p>
            <a:pPr marL="987425" lvl="2" indent="-293688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>
                <a:solidFill>
                  <a:srgbClr val="0000FF"/>
                </a:solidFill>
              </a:rPr>
              <a:t>Extravasation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Vorübergehende </a:t>
            </a:r>
            <a:r>
              <a:rPr lang="de-DE" sz="2000">
                <a:solidFill>
                  <a:srgbClr val="0000FF"/>
                </a:solidFill>
              </a:rPr>
              <a:t>Lichtempfindlichkeit </a:t>
            </a:r>
            <a:r>
              <a:rPr lang="de-DE" sz="2000"/>
              <a:t>der Haut</a:t>
            </a:r>
            <a:endParaRPr/>
          </a:p>
          <a:p>
            <a:pPr marL="987425" lvl="2" indent="-293688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Meiden Sie Sonnenlicht für</a:t>
            </a:r>
            <a:r>
              <a:rPr lang="de-DE" sz="2000">
                <a:solidFill>
                  <a:srgbClr val="0000FF"/>
                </a:solidFill>
              </a:rPr>
              <a:t> 5 Tage</a:t>
            </a:r>
            <a:endParaRPr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/>
              <a:t>Infusionsbedingte </a:t>
            </a:r>
            <a:r>
              <a:rPr lang="de-DE" sz="2000">
                <a:solidFill>
                  <a:srgbClr val="0000FF"/>
                </a:solidFill>
              </a:rPr>
              <a:t>Schmerzen im unteren Rückenbereich</a:t>
            </a:r>
            <a:endParaRPr/>
          </a:p>
        </p:txBody>
      </p:sp>
      <p:sp>
        <p:nvSpPr>
          <p:cNvPr id="978" name="Google Shape;978;p63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6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63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64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64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106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960"/>
              <a:buChar char="●"/>
            </a:pPr>
            <a:r>
              <a:rPr lang="de-DE" sz="2800" i="1"/>
              <a:t>Kontraindikationen…</a:t>
            </a:r>
            <a:endParaRPr/>
          </a:p>
          <a:p>
            <a:pPr marL="692150" lvl="1" indent="-347663" algn="l" rtl="0">
              <a:spcBef>
                <a:spcPts val="560"/>
              </a:spcBef>
              <a:spcAft>
                <a:spcPts val="0"/>
              </a:spcAft>
              <a:buSzPts val="1960"/>
              <a:buChar char="●"/>
            </a:pPr>
            <a:r>
              <a:rPr lang="de-DE" sz="2800">
                <a:solidFill>
                  <a:schemeClr val="lt1"/>
                </a:solidFill>
              </a:rPr>
              <a:t>Schwangerschaft</a:t>
            </a:r>
            <a:endParaRPr/>
          </a:p>
          <a:p>
            <a:pPr marL="692150" lvl="1" indent="-347663" algn="l" rtl="0">
              <a:spcBef>
                <a:spcPts val="560"/>
              </a:spcBef>
              <a:spcAft>
                <a:spcPts val="0"/>
              </a:spcAft>
              <a:buSzPts val="1960"/>
              <a:buChar char="●"/>
            </a:pPr>
            <a:r>
              <a:rPr lang="de-DE" sz="2800">
                <a:solidFill>
                  <a:schemeClr val="lt1"/>
                </a:solidFill>
              </a:rPr>
              <a:t>Lebererkrankung</a:t>
            </a:r>
            <a:endParaRPr/>
          </a:p>
          <a:p>
            <a:pPr marL="692150" lvl="1" indent="-347663" algn="l" rtl="0">
              <a:spcBef>
                <a:spcPts val="560"/>
              </a:spcBef>
              <a:spcAft>
                <a:spcPts val="0"/>
              </a:spcAft>
              <a:buSzPts val="1960"/>
              <a:buChar char="●"/>
            </a:pPr>
            <a:r>
              <a:rPr lang="de-DE" sz="2800">
                <a:solidFill>
                  <a:schemeClr val="lt1"/>
                </a:solidFill>
              </a:rPr>
              <a:t>Porphyrie</a:t>
            </a:r>
            <a:endParaRPr/>
          </a:p>
          <a:p>
            <a:pPr marL="692150" lvl="1" indent="-347663" algn="l" rtl="0">
              <a:spcBef>
                <a:spcPts val="560"/>
              </a:spcBef>
              <a:spcAft>
                <a:spcPts val="0"/>
              </a:spcAft>
              <a:buSzPts val="1960"/>
              <a:buChar char="●"/>
            </a:pPr>
            <a:r>
              <a:rPr lang="de-DE" sz="2800">
                <a:solidFill>
                  <a:schemeClr val="lt1"/>
                </a:solidFill>
              </a:rPr>
              <a:t>Bekannte Überempfindlichkeit</a:t>
            </a:r>
            <a:endParaRPr/>
          </a:p>
        </p:txBody>
      </p:sp>
      <p:sp>
        <p:nvSpPr>
          <p:cNvPr id="987" name="Google Shape;987;p64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64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65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65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106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960"/>
              <a:buChar char="●"/>
            </a:pPr>
            <a:r>
              <a:rPr lang="de-DE" sz="2800" i="1"/>
              <a:t>Kontraindikationen…</a:t>
            </a:r>
            <a:endParaRPr/>
          </a:p>
          <a:p>
            <a:pPr marL="692150" lvl="1" indent="-347663" algn="l" rtl="0">
              <a:spcBef>
                <a:spcPts val="560"/>
              </a:spcBef>
              <a:spcAft>
                <a:spcPts val="0"/>
              </a:spcAft>
              <a:buSzPts val="1960"/>
              <a:buChar char="●"/>
            </a:pPr>
            <a:r>
              <a:rPr lang="de-DE" sz="2800">
                <a:solidFill>
                  <a:srgbClr val="0000FF"/>
                </a:solidFill>
              </a:rPr>
              <a:t>Schwangerschaft</a:t>
            </a:r>
            <a:endParaRPr/>
          </a:p>
          <a:p>
            <a:pPr marL="692150" lvl="1" indent="-347663" algn="l" rtl="0">
              <a:spcBef>
                <a:spcPts val="560"/>
              </a:spcBef>
              <a:spcAft>
                <a:spcPts val="0"/>
              </a:spcAft>
              <a:buSzPts val="1960"/>
              <a:buChar char="●"/>
            </a:pPr>
            <a:r>
              <a:rPr lang="de-DE" sz="2800">
                <a:solidFill>
                  <a:srgbClr val="0000FF"/>
                </a:solidFill>
              </a:rPr>
              <a:t>Lebererkrankung</a:t>
            </a:r>
            <a:endParaRPr/>
          </a:p>
          <a:p>
            <a:pPr marL="692150" lvl="1" indent="-347663" algn="l" rtl="0">
              <a:spcBef>
                <a:spcPts val="560"/>
              </a:spcBef>
              <a:spcAft>
                <a:spcPts val="0"/>
              </a:spcAft>
              <a:buSzPts val="1960"/>
              <a:buChar char="●"/>
            </a:pPr>
            <a:r>
              <a:rPr lang="de-DE" sz="2800">
                <a:solidFill>
                  <a:srgbClr val="0000FF"/>
                </a:solidFill>
              </a:rPr>
              <a:t>Porphyrie</a:t>
            </a:r>
            <a:endParaRPr/>
          </a:p>
          <a:p>
            <a:pPr marL="692150" lvl="1" indent="-347663" algn="l" rtl="0">
              <a:spcBef>
                <a:spcPts val="560"/>
              </a:spcBef>
              <a:spcAft>
                <a:spcPts val="0"/>
              </a:spcAft>
              <a:buSzPts val="1960"/>
              <a:buChar char="●"/>
            </a:pPr>
            <a:r>
              <a:rPr lang="de-DE" sz="2800">
                <a:solidFill>
                  <a:srgbClr val="0000FF"/>
                </a:solidFill>
              </a:rPr>
              <a:t>Bekannte Überempfindlichkeit</a:t>
            </a:r>
            <a:endParaRPr/>
          </a:p>
        </p:txBody>
      </p:sp>
      <p:sp>
        <p:nvSpPr>
          <p:cNvPr id="995" name="Google Shape;995;p65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65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7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7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7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7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7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230" name="Google Shape;230;p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552450" y="3229893"/>
            <a:ext cx="8286750" cy="325730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sz="1400" b="0" i="1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Argon (</a:t>
            </a:r>
            <a:r>
              <a:rPr lang="de-DE" sz="1400" b="1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blaugrün</a:t>
            </a: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) und Krypton (</a:t>
            </a:r>
            <a:r>
              <a:rPr lang="de-DE" sz="1400" b="1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rot</a:t>
            </a: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Prozentualer Anteil der Augen, bei denen ein schwerer Sehverlust gegenüber dem Ausgangswert auftrat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--Läsionslokalisation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– der spezifischen Grunderkrankung, die für das Auftreten der CNV verantwortlich war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– Ob es sich um eine neue oder eine rezidivierende Läsion handelte</a:t>
            </a:r>
            <a:endParaRPr dirty="0"/>
          </a:p>
        </p:txBody>
      </p:sp>
      <p:sp>
        <p:nvSpPr>
          <p:cNvPr id="232" name="Google Shape;232;p7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8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8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8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8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8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243" name="Google Shape;243;p8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8"/>
          <p:cNvSpPr txBox="1"/>
          <p:nvPr/>
        </p:nvSpPr>
        <p:spPr>
          <a:xfrm>
            <a:off x="552450" y="3221410"/>
            <a:ext cx="8286750" cy="325730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0" i="0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Argon (</a:t>
            </a:r>
            <a:r>
              <a:rPr lang="de-DE" sz="1400" b="1" i="0" u="none" strike="noStrike" cap="none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blaugrün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 und Krypton (</a:t>
            </a:r>
            <a:r>
              <a:rPr lang="de-DE" sz="1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rot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1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Prozentualer Anteil der Augen, bei denen ein schwerer Sehverlust gegenüber dem Ausgangswert auftrat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--Läsionslokalisation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– der spezifischen Grunderkrankung, die für das Auftreten der CNV verantwortlich war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Noto Sans Symbols"/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– Ob es sich um eine neue oder eine rezidivierende Läsion handelte</a:t>
            </a:r>
            <a:endParaRPr dirty="0"/>
          </a:p>
        </p:txBody>
      </p:sp>
      <p:sp>
        <p:nvSpPr>
          <p:cNvPr id="245" name="Google Shape;245;p8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A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8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9"/>
          <p:cNvSpPr/>
          <p:nvPr/>
        </p:nvSpPr>
        <p:spPr>
          <a:xfrm>
            <a:off x="4270248" y="2560320"/>
            <a:ext cx="2176272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9"/>
          <p:cNvSpPr/>
          <p:nvPr/>
        </p:nvSpPr>
        <p:spPr>
          <a:xfrm>
            <a:off x="758952" y="2212848"/>
            <a:ext cx="106984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9"/>
          <p:cNvSpPr/>
          <p:nvPr/>
        </p:nvSpPr>
        <p:spPr>
          <a:xfrm>
            <a:off x="777240" y="2898648"/>
            <a:ext cx="143560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9"/>
          <p:cNvSpPr/>
          <p:nvPr/>
        </p:nvSpPr>
        <p:spPr>
          <a:xfrm>
            <a:off x="4343399" y="1837944"/>
            <a:ext cx="4224528" cy="411480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9"/>
          <p:cNvSpPr txBox="1">
            <a:spLocks noGrp="1"/>
          </p:cNvSpPr>
          <p:nvPr>
            <p:ph type="body" idx="1"/>
          </p:nvPr>
        </p:nvSpPr>
        <p:spPr>
          <a:xfrm>
            <a:off x="152400" y="1530350"/>
            <a:ext cx="8686800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de-DE" sz="20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Was ist das…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Eine Behandlungsmethode für </a:t>
            </a:r>
            <a:r>
              <a:rPr lang="de-DE" sz="2000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choroidale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 neovaskuläre Membranen (CNV)</a:t>
            </a:r>
            <a:endParaRPr dirty="0"/>
          </a:p>
          <a:p>
            <a:pPr marL="692150" lvl="1" indent="-347663" algn="l" rtl="0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Sie wurde als Alternative zum 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thermischen Laser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zur Behandlung </a:t>
            </a:r>
            <a:r>
              <a:rPr lang="de-DE" sz="20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subfovealer</a:t>
            </a:r>
            <a:r>
              <a:rPr lang="de-DE" sz="20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>
                <a:latin typeface="Arial"/>
                <a:ea typeface="Arial"/>
                <a:cs typeface="Arial"/>
                <a:sym typeface="Arial"/>
              </a:rPr>
              <a:t>CNV </a:t>
            </a:r>
            <a:r>
              <a:rPr lang="de-DE" sz="2000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entwickelt</a:t>
            </a:r>
            <a:endParaRPr dirty="0"/>
          </a:p>
        </p:txBody>
      </p:sp>
      <p:sp>
        <p:nvSpPr>
          <p:cNvPr id="256" name="Google Shape;256;p9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fld id="{00000000-1234-1234-1234-123412341234}" type="slidenum">
              <a:rPr lang="de-DE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9"/>
          <p:cNvSpPr txBox="1"/>
          <p:nvPr/>
        </p:nvSpPr>
        <p:spPr>
          <a:xfrm>
            <a:off x="552450" y="3191793"/>
            <a:ext cx="8286750" cy="325730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wegweisende klinische Studie untersuchte den Einsatz des thermischen Lasers zur Behandlung von CNV?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Macular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Photocoagulation</a:t>
            </a:r>
            <a:r>
              <a:rPr lang="de-DE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Study (MPS)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Welche beiden Laserverfahren wurden untersucht?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Argon (</a:t>
            </a:r>
            <a:r>
              <a:rPr lang="de-DE" sz="1400" b="1" i="0" u="none" strike="noStrike" cap="none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blaugrün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 und Krypton (</a:t>
            </a:r>
            <a:r>
              <a:rPr lang="de-DE" sz="1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rot</a:t>
            </a:r>
            <a:r>
              <a:rPr lang="de-DE" sz="1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1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Was war der primäre Endpunkt/die primäre Ergebnisvariable?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Prozentualer Anteil der Augen, bei denen ein schwerer Sehverlust gegenüber dem Ausgangswert auftrat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Im Rahmen der MPS wurden mehrere Subgruppenanalysen durchgeführt. Wichtige Subgruppenanalysen basierten auf: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--Läsionslokalisation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– der spezifischen Grunderkrankung, die für das Auftreten der CNV verantwortlich war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– Ob es sich um eine neue oder eine rezidivierende Läsion handelte</a:t>
            </a:r>
            <a:endParaRPr dirty="0"/>
          </a:p>
        </p:txBody>
      </p:sp>
      <p:sp>
        <p:nvSpPr>
          <p:cNvPr id="258" name="Google Shape;258;p9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9"/>
          <p:cNvSpPr txBox="1"/>
          <p:nvPr/>
        </p:nvSpPr>
        <p:spPr>
          <a:xfrm>
            <a:off x="428624" y="5108575"/>
            <a:ext cx="4829175" cy="764312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0" i="1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Hat die MPS eine Modalität als der anderen überlegen befunden?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 i="0" u="none" strike="noStrike" cap="none">
                <a:solidFill>
                  <a:srgbClr val="FF99FF"/>
                </a:solidFill>
                <a:latin typeface="Arial"/>
                <a:ea typeface="Arial"/>
                <a:cs typeface="Arial"/>
                <a:sym typeface="Arial"/>
              </a:rPr>
              <a:t>Nein</a:t>
            </a:r>
            <a:endParaRPr/>
          </a:p>
        </p:txBody>
      </p:sp>
      <p:sp>
        <p:nvSpPr>
          <p:cNvPr id="260" name="Google Shape;260;p9"/>
          <p:cNvSpPr txBox="1"/>
          <p:nvPr/>
        </p:nvSpPr>
        <p:spPr>
          <a:xfrm>
            <a:off x="2194560" y="319086"/>
            <a:ext cx="4754880" cy="411480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0"/>
              <a:buFont typeface="Noto Sans Symbols"/>
              <a:buNone/>
            </a:pPr>
            <a:r>
              <a:rPr lang="de-DE" sz="2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Photodynamische Therapie (PDT)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8357</Words>
  <Application>Microsoft Macintosh PowerPoint</Application>
  <PresentationFormat>On-screen Show (4:3)</PresentationFormat>
  <Paragraphs>1016</Paragraphs>
  <Slides>65</Slides>
  <Notes>65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1" baseType="lpstr">
      <vt:lpstr>Arial</vt:lpstr>
      <vt:lpstr>Wingdings</vt:lpstr>
      <vt:lpstr>Noto Sans Symbols</vt:lpstr>
      <vt:lpstr>Calibri</vt:lpstr>
      <vt:lpstr>Caveat</vt:lpstr>
      <vt:lpstr>Network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F/A</vt:lpstr>
      <vt:lpstr>F/A</vt:lpstr>
      <vt:lpstr>F/A</vt:lpstr>
      <vt:lpstr>A</vt:lpstr>
      <vt:lpstr>F</vt:lpstr>
      <vt:lpstr>A</vt:lpstr>
      <vt:lpstr>F</vt:lpstr>
      <vt:lpstr>A</vt:lpstr>
      <vt:lpstr>A</vt:lpstr>
      <vt:lpstr>A</vt:lpstr>
      <vt:lpstr>F</vt:lpstr>
      <vt:lpstr>A</vt:lpstr>
      <vt:lpstr>F</vt:lpstr>
      <vt:lpstr>A</vt:lpstr>
      <vt:lpstr>F</vt:lpstr>
      <vt:lpstr>A</vt:lpstr>
      <vt:lpstr>PowerPoint Presentation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PowerPoint Presentation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Steven B. Flynn</dc:creator>
  <cp:lastModifiedBy>Assaf Abdelrahman</cp:lastModifiedBy>
  <cp:revision>2</cp:revision>
  <dcterms:created xsi:type="dcterms:W3CDTF">2008-09-14T15:54:31Z</dcterms:created>
  <dcterms:modified xsi:type="dcterms:W3CDTF">2026-08-17T13:50:39Z</dcterms:modified>
</cp:coreProperties>
</file>